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7" r:id="rId5"/>
    <p:sldId id="279" r:id="rId6"/>
    <p:sldId id="315" r:id="rId7"/>
    <p:sldId id="305" r:id="rId8"/>
    <p:sldId id="329" r:id="rId9"/>
    <p:sldId id="328" r:id="rId10"/>
    <p:sldId id="311" r:id="rId11"/>
    <p:sldId id="325" r:id="rId12"/>
    <p:sldId id="314" r:id="rId13"/>
    <p:sldId id="330" r:id="rId14"/>
    <p:sldId id="307" r:id="rId15"/>
    <p:sldId id="316" r:id="rId16"/>
    <p:sldId id="304" r:id="rId17"/>
    <p:sldId id="317" r:id="rId18"/>
    <p:sldId id="318" r:id="rId19"/>
    <p:sldId id="320" r:id="rId20"/>
    <p:sldId id="321" r:id="rId21"/>
    <p:sldId id="332" r:id="rId22"/>
    <p:sldId id="336" r:id="rId23"/>
    <p:sldId id="322" r:id="rId24"/>
    <p:sldId id="335" r:id="rId25"/>
    <p:sldId id="338" r:id="rId26"/>
    <p:sldId id="340" r:id="rId27"/>
    <p:sldId id="339" r:id="rId28"/>
    <p:sldId id="299" r:id="rId29"/>
    <p:sldId id="323" r:id="rId30"/>
    <p:sldId id="302" r:id="rId31"/>
    <p:sldId id="324" r:id="rId32"/>
    <p:sldId id="327" r:id="rId33"/>
    <p:sldId id="326" r:id="rId34"/>
    <p:sldId id="300" r:id="rId35"/>
    <p:sldId id="292" r:id="rId36"/>
    <p:sldId id="297" r:id="rId37"/>
    <p:sldId id="298" r:id="rId38"/>
    <p:sldId id="331" r:id="rId39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DDDDDD"/>
    <a:srgbClr val="FFFFFF"/>
    <a:srgbClr val="D8EEA8"/>
    <a:srgbClr val="CAE888"/>
    <a:srgbClr val="90C2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4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-114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10" name="フリーフォーム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11" name="フリーフォーム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12" name="フリーフォーム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13" name="フリーフォーム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14" name="フリーフォーム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15" name="フリーフォーム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16" name="フリーフォーム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 latinLnBrk="0">
              <a:defRPr kumimoji="1" lang="ja-JP" sz="4800">
                <a:solidFill>
                  <a:schemeClr val="accent1"/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 latinLnBrk="0">
              <a:buNone/>
              <a:defRPr kumimoji="1" lang="ja-JP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altLang="ja-JP" smtClean="0"/>
              <a:pPr/>
              <a:t>5/11/2020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 latinLnBrk="0">
              <a:defRPr kumimoji="1" lang="ja-JP" sz="4400" b="0" cap="none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 latinLnBrk="0">
              <a:buNone/>
              <a:defRPr kumimoji="1" lang="ja-JP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2012/11/14</a:t>
            </a:r>
            <a:endParaRPr lang="en-US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の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 latinLnBrk="0">
              <a:defRPr kumimoji="1" lang="ja-JP" sz="4400" b="0" cap="none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 latinLnBrk="0">
              <a:buNone/>
              <a:defRPr kumimoji="1" lang="ja-JP" sz="1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mtClean="0"/>
              <a:t>2012/11/14</a:t>
            </a:r>
            <a:endParaRPr lang="en-US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EC7A5AD-5AEC-42D0-A3BE-F46B40576360}" type="slidenum">
              <a:rPr lang="en-US" altLang="ja-JP" smtClean="0"/>
              <a:pPr/>
              <a:t>&lt;#&gt;</a:t>
            </a:fld>
            <a:endParaRPr lang="en-US" altLang="en-US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 latinLnBrk="0">
              <a:buFontTx/>
              <a:buNone/>
              <a:defRPr kumimoji="1" lang="ja-JP" sz="16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latinLnBrk="0">
              <a:buFontTx/>
              <a:buNone/>
              <a:defRPr kumimoji="1" lang="ja-JP"/>
            </a:lvl2pPr>
            <a:lvl3pPr marL="914400" indent="0" latinLnBrk="0">
              <a:buFontTx/>
              <a:buNone/>
              <a:defRPr kumimoji="1" lang="ja-JP"/>
            </a:lvl3pPr>
            <a:lvl4pPr marL="1371600" indent="0" latinLnBrk="0">
              <a:buFontTx/>
              <a:buNone/>
              <a:defRPr kumimoji="1" lang="ja-JP"/>
            </a:lvl4pPr>
            <a:lvl5pPr marL="1828800" indent="0" latinLnBrk="0">
              <a:buFontTx/>
              <a:buNone/>
              <a:defRPr kumimoji="1" lang="ja-JP"/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kumimoji="1" lang="ja-JP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 latinLnBrk="0">
              <a:defRPr kumimoji="1" lang="ja-JP">
                <a:solidFill>
                  <a:schemeClr val="tx2"/>
                </a:solidFill>
              </a:defRPr>
            </a:lvl2pPr>
            <a:lvl3pPr latinLnBrk="0">
              <a:defRPr kumimoji="1" lang="ja-JP">
                <a:solidFill>
                  <a:schemeClr val="tx2"/>
                </a:solidFill>
              </a:defRPr>
            </a:lvl3pPr>
            <a:lvl4pPr latinLnBrk="0">
              <a:defRPr kumimoji="1" lang="ja-JP">
                <a:solidFill>
                  <a:schemeClr val="tx2"/>
                </a:solidFill>
              </a:defRPr>
            </a:lvl4pPr>
            <a:lvl5pPr latinLnBrk="0">
              <a:defRPr kumimoji="1" lang="ja-JP">
                <a:solidFill>
                  <a:schemeClr val="tx2"/>
                </a:solidFill>
              </a:defRPr>
            </a:lvl5pPr>
            <a:lvl6pPr latinLnBrk="0">
              <a:defRPr kumimoji="1" lang="ja-JP">
                <a:solidFill>
                  <a:schemeClr val="tx2"/>
                </a:solidFill>
              </a:defRPr>
            </a:lvl6pPr>
            <a:lvl7pPr latinLnBrk="0">
              <a:defRPr kumimoji="1" lang="ja-JP">
                <a:solidFill>
                  <a:schemeClr val="tx2"/>
                </a:solidFill>
              </a:defRPr>
            </a:lvl7pPr>
            <a:lvl8pPr latinLnBrk="0">
              <a:defRPr kumimoji="1" lang="ja-JP">
                <a:solidFill>
                  <a:schemeClr val="tx2"/>
                </a:solidFill>
              </a:defRPr>
            </a:lvl8pPr>
            <a:lvl9pPr latinLnBrk="0">
              <a:defRPr kumimoji="1" lang="ja-JP">
                <a:solidFill>
                  <a:schemeClr val="tx2"/>
                </a:solidFill>
              </a:defRPr>
            </a:lvl9pPr>
          </a:lstStyle>
          <a:p>
            <a:pPr lvl="0"/>
            <a:r>
              <a:rPr kumimoji="1" lang="ja-JP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kumimoji="1" lang="ja-JP"/>
            </a:defPPr>
            <a:lvl1pPr lvl="0" latinLnBrk="0">
              <a:spcBef>
                <a:spcPct val="0"/>
              </a:spcBef>
              <a:buNone/>
              <a:defRPr kumimoji="1" lang="ja-JP"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 latinLnBrk="0">
              <a:defRPr kumimoji="1" lang="ja-JP">
                <a:solidFill>
                  <a:schemeClr val="tx2"/>
                </a:solidFill>
              </a:defRPr>
            </a:lvl2pPr>
            <a:lvl3pPr latinLnBrk="0">
              <a:defRPr kumimoji="1" lang="ja-JP">
                <a:solidFill>
                  <a:schemeClr val="tx2"/>
                </a:solidFill>
              </a:defRPr>
            </a:lvl3pPr>
            <a:lvl4pPr latinLnBrk="0">
              <a:defRPr kumimoji="1" lang="ja-JP">
                <a:solidFill>
                  <a:schemeClr val="tx2"/>
                </a:solidFill>
              </a:defRPr>
            </a:lvl4pPr>
            <a:lvl5pPr latinLnBrk="0">
              <a:defRPr kumimoji="1" lang="ja-JP">
                <a:solidFill>
                  <a:schemeClr val="tx2"/>
                </a:solidFill>
              </a:defRPr>
            </a:lvl5pPr>
            <a:lvl6pPr latinLnBrk="0">
              <a:defRPr kumimoji="1" lang="ja-JP">
                <a:solidFill>
                  <a:schemeClr val="tx2"/>
                </a:solidFill>
              </a:defRPr>
            </a:lvl6pPr>
            <a:lvl7pPr latinLnBrk="0">
              <a:defRPr kumimoji="1" lang="ja-JP">
                <a:solidFill>
                  <a:schemeClr val="tx2"/>
                </a:solidFill>
              </a:defRPr>
            </a:lvl7pPr>
            <a:lvl8pPr latinLnBrk="0">
              <a:defRPr kumimoji="1" lang="ja-JP">
                <a:solidFill>
                  <a:schemeClr val="tx2"/>
                </a:solidFill>
              </a:defRPr>
            </a:lvl8pPr>
            <a:lvl9pPr latinLnBrk="0">
              <a:defRPr kumimoji="1" lang="ja-JP">
                <a:solidFill>
                  <a:schemeClr val="tx2"/>
                </a:solidFill>
              </a:defRPr>
            </a:lvl9pPr>
          </a:lstStyle>
          <a:p>
            <a:pPr lvl="0"/>
            <a:r>
              <a:rPr kumimoji="1" lang="ja-JP" sz="8000">
                <a:solidFill>
                  <a:schemeClr val="accent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xmlns="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名前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 latinLnBrk="0">
              <a:defRPr kumimoji="1" lang="ja-JP" sz="4400" b="0" cap="none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 latinLnBrk="0">
              <a:buNone/>
              <a:defRPr kumimoji="1" lang="ja-JP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2012/11/14</a:t>
            </a:r>
            <a:endParaRPr lang="en-US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と名前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 latinLnBrk="0">
              <a:defRPr kumimoji="1" lang="ja-JP" sz="4400" b="0" cap="none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 latinLnBrk="0">
              <a:buNone/>
              <a:defRPr kumimoji="1" lang="ja-JP" sz="18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mtClean="0"/>
              <a:t>2012/11/14</a:t>
            </a:r>
            <a:endParaRPr lang="en-US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EC7A5AD-5AEC-42D0-A3BE-F46B40576360}" type="slidenum">
              <a:rPr lang="en-US" altLang="ja-JP" smtClean="0"/>
              <a:pPr/>
              <a:t>&lt;#&gt;</a:t>
            </a:fld>
            <a:endParaRPr lang="en-US" altLang="en-US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 latinLnBrk="0">
              <a:buFontTx/>
              <a:buNone/>
              <a:defRPr kumimoji="1" 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latinLnBrk="0">
              <a:buFontTx/>
              <a:buNone/>
              <a:defRPr kumimoji="1" lang="ja-JP"/>
            </a:lvl2pPr>
            <a:lvl3pPr marL="914400" indent="0" latinLnBrk="0">
              <a:buFontTx/>
              <a:buNone/>
              <a:defRPr kumimoji="1" lang="ja-JP"/>
            </a:lvl3pPr>
            <a:lvl4pPr marL="1371600" indent="0" latinLnBrk="0">
              <a:buFontTx/>
              <a:buNone/>
              <a:defRPr kumimoji="1" lang="ja-JP"/>
            </a:lvl4pPr>
            <a:lvl5pPr marL="1828800" indent="0" latinLnBrk="0">
              <a:buFontTx/>
              <a:buNone/>
              <a:defRPr kumimoji="1" lang="ja-JP"/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kumimoji="1" lang="ja-JP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 latinLnBrk="0">
              <a:defRPr kumimoji="1" lang="ja-JP">
                <a:solidFill>
                  <a:schemeClr val="tx2"/>
                </a:solidFill>
              </a:defRPr>
            </a:lvl2pPr>
            <a:lvl3pPr latinLnBrk="0">
              <a:defRPr kumimoji="1" lang="ja-JP">
                <a:solidFill>
                  <a:schemeClr val="tx2"/>
                </a:solidFill>
              </a:defRPr>
            </a:lvl3pPr>
            <a:lvl4pPr latinLnBrk="0">
              <a:defRPr kumimoji="1" lang="ja-JP">
                <a:solidFill>
                  <a:schemeClr val="tx2"/>
                </a:solidFill>
              </a:defRPr>
            </a:lvl4pPr>
            <a:lvl5pPr latinLnBrk="0">
              <a:defRPr kumimoji="1" lang="ja-JP">
                <a:solidFill>
                  <a:schemeClr val="tx2"/>
                </a:solidFill>
              </a:defRPr>
            </a:lvl5pPr>
            <a:lvl6pPr latinLnBrk="0">
              <a:defRPr kumimoji="1" lang="ja-JP">
                <a:solidFill>
                  <a:schemeClr val="tx2"/>
                </a:solidFill>
              </a:defRPr>
            </a:lvl6pPr>
            <a:lvl7pPr latinLnBrk="0">
              <a:defRPr kumimoji="1" lang="ja-JP">
                <a:solidFill>
                  <a:schemeClr val="tx2"/>
                </a:solidFill>
              </a:defRPr>
            </a:lvl7pPr>
            <a:lvl8pPr latinLnBrk="0">
              <a:defRPr kumimoji="1" lang="ja-JP">
                <a:solidFill>
                  <a:schemeClr val="tx2"/>
                </a:solidFill>
              </a:defRPr>
            </a:lvl8pPr>
            <a:lvl9pPr latinLnBrk="0">
              <a:defRPr kumimoji="1" lang="ja-JP">
                <a:solidFill>
                  <a:schemeClr val="tx2"/>
                </a:solidFill>
              </a:defRPr>
            </a:lvl9pPr>
          </a:lstStyle>
          <a:p>
            <a:pPr lvl="0"/>
            <a:r>
              <a:rPr kumimoji="1" lang="ja-JP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kumimoji="1" lang="ja-JP"/>
            </a:defPPr>
            <a:lvl1pPr lvl="0" latinLnBrk="0">
              <a:spcBef>
                <a:spcPct val="0"/>
              </a:spcBef>
              <a:buNone/>
              <a:defRPr kumimoji="1" lang="ja-JP"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 latinLnBrk="0">
              <a:defRPr kumimoji="1" lang="ja-JP">
                <a:solidFill>
                  <a:schemeClr val="tx2"/>
                </a:solidFill>
              </a:defRPr>
            </a:lvl2pPr>
            <a:lvl3pPr latinLnBrk="0">
              <a:defRPr kumimoji="1" lang="ja-JP">
                <a:solidFill>
                  <a:schemeClr val="tx2"/>
                </a:solidFill>
              </a:defRPr>
            </a:lvl3pPr>
            <a:lvl4pPr latinLnBrk="0">
              <a:defRPr kumimoji="1" lang="ja-JP">
                <a:solidFill>
                  <a:schemeClr val="tx2"/>
                </a:solidFill>
              </a:defRPr>
            </a:lvl4pPr>
            <a:lvl5pPr latinLnBrk="0">
              <a:defRPr kumimoji="1" lang="ja-JP">
                <a:solidFill>
                  <a:schemeClr val="tx2"/>
                </a:solidFill>
              </a:defRPr>
            </a:lvl5pPr>
            <a:lvl6pPr latinLnBrk="0">
              <a:defRPr kumimoji="1" lang="ja-JP">
                <a:solidFill>
                  <a:schemeClr val="tx2"/>
                </a:solidFill>
              </a:defRPr>
            </a:lvl6pPr>
            <a:lvl7pPr latinLnBrk="0">
              <a:defRPr kumimoji="1" lang="ja-JP">
                <a:solidFill>
                  <a:schemeClr val="tx2"/>
                </a:solidFill>
              </a:defRPr>
            </a:lvl7pPr>
            <a:lvl8pPr latinLnBrk="0">
              <a:defRPr kumimoji="1" lang="ja-JP">
                <a:solidFill>
                  <a:schemeClr val="tx2"/>
                </a:solidFill>
              </a:defRPr>
            </a:lvl8pPr>
            <a:lvl9pPr latinLnBrk="0">
              <a:defRPr kumimoji="1" lang="ja-JP">
                <a:solidFill>
                  <a:schemeClr val="tx2"/>
                </a:solidFill>
              </a:defRPr>
            </a:lvl9pPr>
          </a:lstStyle>
          <a:p>
            <a:pPr lvl="0"/>
            <a:r>
              <a:rPr kumimoji="1" lang="ja-JP" sz="8000">
                <a:solidFill>
                  <a:schemeClr val="accent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xmlns="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または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 latinLnBrk="0">
              <a:defRPr kumimoji="1" lang="ja-JP" sz="4400" b="0" cap="none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 latinLnBrk="0">
              <a:buNone/>
              <a:defRPr kumimoji="1" lang="ja-JP"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2012/11/14</a:t>
            </a:r>
            <a:endParaRPr lang="en-US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lang="en-US" altLang="en-US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 latinLnBrk="0">
              <a:buFontTx/>
              <a:buNone/>
              <a:defRPr kumimoji="1" lang="ja-JP" sz="2400">
                <a:solidFill>
                  <a:schemeClr val="accent1"/>
                </a:solidFill>
              </a:defRPr>
            </a:lvl1pPr>
            <a:lvl2pPr marL="457200" indent="0" latinLnBrk="0">
              <a:buFontTx/>
              <a:buNone/>
              <a:defRPr kumimoji="1" lang="ja-JP"/>
            </a:lvl2pPr>
            <a:lvl3pPr marL="914400" indent="0" latinLnBrk="0">
              <a:buFontTx/>
              <a:buNone/>
              <a:defRPr kumimoji="1" lang="ja-JP"/>
            </a:lvl3pPr>
            <a:lvl4pPr marL="1371600" indent="0" latinLnBrk="0">
              <a:buFontTx/>
              <a:buNone/>
              <a:defRPr kumimoji="1" lang="ja-JP"/>
            </a:lvl4pPr>
            <a:lvl5pPr marL="1828800" indent="0" latinLnBrk="0">
              <a:buFontTx/>
              <a:buNone/>
              <a:defRPr kumimoji="1" lang="ja-JP"/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altLang="ja-JP" smtClean="0"/>
              <a:pPr/>
              <a:t>5/11/2020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vert" anchor="ctr"/>
          <a:lstStyle/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2012/11/14</a:t>
            </a:r>
            <a:endParaRPr lang="en-US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latinLnBrk="0">
              <a:defRPr kumimoji="1" lang="ja-JP" sz="280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altLang="ja-JP" smtClean="0"/>
              <a:pPr/>
              <a:t>5/11/2020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>
            <a:normAutofit/>
          </a:bodyPr>
          <a:lstStyle>
            <a:lvl1pPr algn="l" latinLnBrk="0">
              <a:defRPr kumimoji="1" lang="ja-JP" sz="2800" b="0" cap="none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>
            <a:normAutofit/>
          </a:bodyPr>
          <a:lstStyle>
            <a:lvl1pPr marL="0" indent="0" algn="l" latinLnBrk="0">
              <a:buNone/>
              <a:defRPr kumimoji="1" lang="ja-JP"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altLang="ja-JP" smtClean="0"/>
              <a:pPr/>
              <a:t>5/11/2020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altLang="ja-JP" smtClean="0"/>
              <a:pPr/>
              <a:t>5/11/2020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kumimoji="1" lang="ja-JP" sz="20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kumimoji="1" lang="ja-JP" sz="20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altLang="ja-JP" smtClean="0"/>
              <a:pPr/>
              <a:t>5/11/2020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altLang="ja-JP" smtClean="0"/>
              <a:pPr/>
              <a:t>5/11/2020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altLang="ja-JP" smtClean="0"/>
              <a:pPr/>
              <a:t>5/11/2020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 latinLnBrk="0">
              <a:defRPr kumimoji="1" lang="ja-JP" sz="200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400"/>
            </a:lvl1pPr>
            <a:lvl2pPr marL="457063" indent="0" latinLnBrk="0">
              <a:buNone/>
              <a:defRPr kumimoji="1" lang="ja-JP" sz="1400"/>
            </a:lvl2pPr>
            <a:lvl3pPr marL="914126" indent="0" latinLnBrk="0">
              <a:buNone/>
              <a:defRPr kumimoji="1" lang="ja-JP" sz="1200"/>
            </a:lvl3pPr>
            <a:lvl4pPr marL="1371189" indent="0" latinLnBrk="0">
              <a:buNone/>
              <a:defRPr kumimoji="1" lang="ja-JP" sz="1000"/>
            </a:lvl4pPr>
            <a:lvl5pPr marL="1828251" indent="0" latinLnBrk="0">
              <a:buNone/>
              <a:defRPr kumimoji="1" lang="ja-JP" sz="1000"/>
            </a:lvl5pPr>
            <a:lvl6pPr marL="2285314" indent="0" latinLnBrk="0">
              <a:buNone/>
              <a:defRPr kumimoji="1" lang="ja-JP" sz="1000"/>
            </a:lvl6pPr>
            <a:lvl7pPr marL="2742377" indent="0" latinLnBrk="0">
              <a:buNone/>
              <a:defRPr kumimoji="1" lang="ja-JP" sz="1000"/>
            </a:lvl7pPr>
            <a:lvl8pPr marL="3199440" indent="0" latinLnBrk="0">
              <a:buNone/>
              <a:defRPr kumimoji="1" lang="ja-JP" sz="1000"/>
            </a:lvl8pPr>
            <a:lvl9pPr marL="3656503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2012/11/14</a:t>
            </a:r>
            <a:endParaRPr lang="en-US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画像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 latinLnBrk="0">
              <a:defRPr kumimoji="1" lang="ja-JP" sz="2400" b="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dirty="0"/>
          </a:p>
        </p:txBody>
      </p:sp>
      <p:sp>
        <p:nvSpPr>
          <p:cNvPr id="3" name="画像プレースホルダー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kumimoji="1" lang="ja-JP" sz="16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2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2012/11/14</a:t>
            </a:r>
            <a:endParaRPr lang="en-US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ja-JP" smtClean="0"/>
              <a:pPr/>
              <a:t>&lt;#&gt;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sz="1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mtClean="0"/>
              <a:t>2012/11/14</a:t>
            </a:r>
            <a:endParaRPr lang="en-US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9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EC7A5AD-5AEC-42D0-A3BE-F46B40576360}" type="slidenum">
              <a:rPr lang="en-US" altLang="ja-JP" smtClean="0"/>
              <a:pPr/>
              <a:t>&lt;#&gt;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lang="ja-JP" sz="28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eaLnBrk="1" latinLnBrk="0" hangingPunct="1">
        <a:defRPr kumimoji="1" lang="ja-JP">
          <a:solidFill>
            <a:schemeClr val="tx2"/>
          </a:solidFill>
        </a:defRPr>
      </a:lvl2pPr>
      <a:lvl3pPr eaLnBrk="1" latinLnBrk="0" hangingPunct="1">
        <a:defRPr kumimoji="1" lang="ja-JP">
          <a:solidFill>
            <a:schemeClr val="tx2"/>
          </a:solidFill>
        </a:defRPr>
      </a:lvl3pPr>
      <a:lvl4pPr eaLnBrk="1" latinLnBrk="0" hangingPunct="1">
        <a:defRPr kumimoji="1" lang="ja-JP">
          <a:solidFill>
            <a:schemeClr val="tx2"/>
          </a:solidFill>
        </a:defRPr>
      </a:lvl4pPr>
      <a:lvl5pPr eaLnBrk="1" latinLnBrk="0" hangingPunct="1">
        <a:defRPr kumimoji="1" lang="ja-JP">
          <a:solidFill>
            <a:schemeClr val="tx2"/>
          </a:solidFill>
        </a:defRPr>
      </a:lvl5pPr>
      <a:lvl6pPr eaLnBrk="1" latinLnBrk="0" hangingPunct="1">
        <a:defRPr kumimoji="1" lang="ja-JP">
          <a:solidFill>
            <a:schemeClr val="tx2"/>
          </a:solidFill>
        </a:defRPr>
      </a:lvl6pPr>
      <a:lvl7pPr eaLnBrk="1" latinLnBrk="0" hangingPunct="1">
        <a:defRPr kumimoji="1" lang="ja-JP">
          <a:solidFill>
            <a:schemeClr val="tx2"/>
          </a:solidFill>
        </a:defRPr>
      </a:lvl7pPr>
      <a:lvl8pPr eaLnBrk="1" latinLnBrk="0" hangingPunct="1">
        <a:defRPr kumimoji="1" lang="ja-JP">
          <a:solidFill>
            <a:schemeClr val="tx2"/>
          </a:solidFill>
        </a:defRPr>
      </a:lvl8pPr>
      <a:lvl9pPr eaLnBrk="1" latinLnBrk="0" hangingPunct="1">
        <a:defRPr kumimoji="1" lang="ja-JP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lang="ja-JP" sz="18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lang="ja-JP" sz="16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lang="ja-JP" sz="1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lang="ja-JP" sz="12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lang="ja-JP" sz="12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lang="ja-JP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lang="ja-JP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lang="ja-JP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lang="ja-JP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4572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ordpress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ja.wordpress.org/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hyperlink" Target="https://ja.osdn.net/projects/filezilla/" TargetMode="External"/><Relationship Id="rId7" Type="http://schemas.openxmlformats.org/officeDocument/2006/relationships/hyperlink" Target="https://forest.watch.impress.co.jp/library/software/ffftp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hyperlink" Target="https://forest.watch.impress.co.jp/library/software/winscp/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ordpress.imedia-web.net/" TargetMode="External"/><Relationship Id="rId2" Type="http://schemas.openxmlformats.org/officeDocument/2006/relationships/hyperlink" Target="https://web.e-typing.ne.jp/moc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pdocs.osdn.jp/Main_Page" TargetMode="External"/><Relationship Id="rId4" Type="http://schemas.openxmlformats.org/officeDocument/2006/relationships/hyperlink" Target="https://saekosensei.com/wordpres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pre-lab.com/free-theme-japan/" TargetMode="External"/><Relationship Id="rId2" Type="http://schemas.openxmlformats.org/officeDocument/2006/relationships/hyperlink" Target="https://web.e-typing.ne.jp/moc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.wordpress.org/themes/" TargetMode="External"/><Relationship Id="rId4" Type="http://schemas.openxmlformats.org/officeDocument/2006/relationships/hyperlink" Target="https://webdesign-trends.net/entry/373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etaone.com/wp/wordpress-plugin-first/" TargetMode="External"/><Relationship Id="rId2" Type="http://schemas.openxmlformats.org/officeDocument/2006/relationships/hyperlink" Target="https://web.e-typing.ne.jp/moc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.wordpress.org/plugins/" TargetMode="External"/><Relationship Id="rId4" Type="http://schemas.openxmlformats.org/officeDocument/2006/relationships/hyperlink" Target="https://creive.me/archives/6854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anahp.com/" TargetMode="External"/><Relationship Id="rId2" Type="http://schemas.openxmlformats.org/officeDocument/2006/relationships/hyperlink" Target="https://settemari.j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3techs.com/technologies/overview/content_management/a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長方形 8"/>
          <p:cNvSpPr>
            <a:spLocks noGrp="1" noChangeArrowheads="1"/>
          </p:cNvSpPr>
          <p:nvPr>
            <p:ph type="ctrTitle"/>
          </p:nvPr>
        </p:nvSpPr>
        <p:spPr>
          <a:xfrm>
            <a:off x="1485690" y="1794781"/>
            <a:ext cx="7768959" cy="834107"/>
          </a:xfrm>
        </p:spPr>
        <p:txBody>
          <a:bodyPr/>
          <a:lstStyle/>
          <a:p>
            <a:pPr algn="ctr"/>
            <a:r>
              <a:rPr kumimoji="1" lang="en-US" altLang="ja-JP" sz="4000" dirty="0" smtClean="0">
                <a:latin typeface="A-OTF UD新丸ゴ Pro DB" pitchFamily="34" charset="-128"/>
                <a:ea typeface="A-OTF UD新丸ゴ Pro DB" pitchFamily="34" charset="-128"/>
              </a:rPr>
              <a:t>nana.</a:t>
            </a:r>
            <a:r>
              <a:rPr kumimoji="1" altLang="en-US" sz="4000" dirty="0" smtClean="0">
                <a:latin typeface="A-OTF UD新丸ゴ Pro DB" pitchFamily="34" charset="-128"/>
                <a:ea typeface="A-OTF UD新丸ゴ Pro DB" pitchFamily="34" charset="-128"/>
              </a:rPr>
              <a:t>ホームページ作成教室</a:t>
            </a:r>
            <a:endParaRPr kumimoji="1" lang="ja-JP" sz="40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89097" name="長方形 9"/>
          <p:cNvSpPr>
            <a:spLocks noGrp="1" noChangeArrowheads="1"/>
          </p:cNvSpPr>
          <p:nvPr>
            <p:ph type="subTitle" idx="1"/>
          </p:nvPr>
        </p:nvSpPr>
        <p:spPr>
          <a:xfrm>
            <a:off x="9458325" y="6482292"/>
            <a:ext cx="2647950" cy="29950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rmAutofit lnSpcReduction="10000"/>
          </a:bodyPr>
          <a:lstStyle/>
          <a:p>
            <a:r>
              <a:rPr altLang="en-US" sz="1400" dirty="0" smtClean="0">
                <a:solidFill>
                  <a:schemeClr val="bg1"/>
                </a:solidFill>
                <a:latin typeface="A-OTF 新丸ゴ Min 太ライン" pitchFamily="34" charset="-128"/>
                <a:ea typeface="A-OTF 新丸ゴ Min 太ライン" pitchFamily="34" charset="-128"/>
              </a:rPr>
              <a:t>株式会社セッテマーリ</a:t>
            </a:r>
            <a:endParaRPr kumimoji="1" lang="ja-JP" sz="1400" dirty="0">
              <a:solidFill>
                <a:schemeClr val="bg1"/>
              </a:solidFill>
              <a:latin typeface="A-OTF 新丸ゴ Min 太ライン" pitchFamily="34" charset="-128"/>
              <a:ea typeface="A-OTF 新丸ゴ Min 太ライン" pitchFamily="34" charset="-128"/>
            </a:endParaRPr>
          </a:p>
        </p:txBody>
      </p:sp>
      <p:pic>
        <p:nvPicPr>
          <p:cNvPr id="34818" name="Picture 2" descr="https://nanahp.com/theme/basic/img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5553" y="5463983"/>
            <a:ext cx="2359481" cy="253285"/>
          </a:xfrm>
          <a:prstGeom prst="rect">
            <a:avLst/>
          </a:prstGeom>
          <a:noFill/>
        </p:spPr>
      </p:pic>
      <p:sp>
        <p:nvSpPr>
          <p:cNvPr id="5" name="長方形 8"/>
          <p:cNvSpPr txBox="1">
            <a:spLocks noChangeArrowheads="1"/>
          </p:cNvSpPr>
          <p:nvPr/>
        </p:nvSpPr>
        <p:spPr>
          <a:xfrm>
            <a:off x="1491133" y="3005818"/>
            <a:ext cx="7768959" cy="874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dirty="0" err="1" smtClean="0">
                <a:solidFill>
                  <a:schemeClr val="accent1"/>
                </a:solidFill>
                <a:latin typeface="A-OTF UD新丸ゴ Pro DB" pitchFamily="34" charset="-128"/>
                <a:ea typeface="A-OTF UD新丸ゴ Pro DB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DB" pitchFamily="34" charset="-128"/>
                <a:ea typeface="A-OTF UD新丸ゴ Pro DB" pitchFamily="34" charset="-128"/>
                <a:cs typeface="Meiryo UI" panose="020B0604030504040204" pitchFamily="50" charset="-128"/>
              </a:rPr>
              <a:t>入門編</a:t>
            </a:r>
            <a:endParaRPr kumimoji="1" lang="ja-JP" sz="4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DB" pitchFamily="34" charset="-128"/>
              <a:ea typeface="A-OTF UD新丸ゴ Pro DB" pitchFamily="34" charset="-128"/>
              <a:cs typeface="Meiryo UI" panose="020B0604030504040204" pitchFamily="50" charset="-128"/>
            </a:endParaRPr>
          </a:p>
        </p:txBody>
      </p:sp>
      <p:pic>
        <p:nvPicPr>
          <p:cNvPr id="7" name="図 6" descr="wapp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839" y="4229100"/>
            <a:ext cx="1947586" cy="1968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7950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644982" y="1070079"/>
          <a:ext cx="10719707" cy="539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139"/>
                <a:gridCol w="3004738"/>
                <a:gridCol w="3310415"/>
                <a:gridCol w="3310415"/>
              </a:tblGrid>
              <a:tr h="48055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050" dirty="0">
                        <a:solidFill>
                          <a:schemeClr val="bg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HTML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（</a:t>
                      </a:r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PHP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）・</a:t>
                      </a:r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CSS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800" b="1" dirty="0" err="1" smtClean="0">
                          <a:solidFill>
                            <a:schemeClr val="bg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WordPress</a:t>
                      </a:r>
                      <a:endParaRPr kumimoji="1" lang="ja-JP" sz="1800" b="1" dirty="0">
                        <a:solidFill>
                          <a:schemeClr val="bg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800" b="1" dirty="0" err="1" smtClean="0">
                          <a:solidFill>
                            <a:schemeClr val="bg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Wix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1800" b="1" dirty="0" err="1" smtClean="0">
                          <a:solidFill>
                            <a:schemeClr val="bg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Jindo</a:t>
                      </a:r>
                      <a:endParaRPr kumimoji="1" lang="ja-JP" sz="1800" b="1" dirty="0">
                        <a:solidFill>
                          <a:schemeClr val="bg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必要なもの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★★☆　</a:t>
                      </a: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サーバー・ドメイン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★★☆　</a:t>
                      </a: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サーバー・ドメイン・</a:t>
                      </a:r>
                      <a:r>
                        <a:rPr kumimoji="1" lang="en-US" altLang="ja-JP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DB</a:t>
                      </a:r>
                      <a:endParaRPr kumimoji="1" lang="ja-JP" altLang="en-US" sz="105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★★★　</a:t>
                      </a:r>
                      <a:r>
                        <a:rPr kumimoji="1" lang="ja-JP" altLang="en-US" sz="1050" kern="120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特に</a:t>
                      </a:r>
                      <a:r>
                        <a:rPr kumimoji="1" lang="ja-JP" altLang="en-US" sz="1050" kern="1200" dirty="0" err="1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無し</a:t>
                      </a:r>
                      <a:endParaRPr kumimoji="1" lang="ja-JP" altLang="en-US" sz="1050" dirty="0" smtClean="0">
                        <a:solidFill>
                          <a:schemeClr val="tx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料金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kern="120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★★★</a:t>
                      </a:r>
                      <a:r>
                        <a:rPr kumimoji="1" lang="ja-JP" altLang="en-US" sz="1050" kern="1200" dirty="0" smtClean="0">
                          <a:solidFill>
                            <a:schemeClr val="tx1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　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無料で作成が可能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サーバー・ドメイン料は必要</a:t>
                      </a:r>
                      <a:endParaRPr kumimoji="1" lang="ja-JP" altLang="en-US" sz="8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kern="120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★★★</a:t>
                      </a:r>
                      <a:r>
                        <a:rPr kumimoji="1" lang="ja-JP" altLang="en-US" sz="1050" kern="1200" dirty="0" smtClean="0">
                          <a:solidFill>
                            <a:schemeClr val="tx1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　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無料で作成が可能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サーバー・ドメイン料は必要</a:t>
                      </a:r>
                      <a:endParaRPr kumimoji="1" lang="ja-JP" sz="8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★★☆　</a:t>
                      </a: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無料で作成が可能（広告表示付き）</a:t>
                      </a:r>
                      <a:endParaRPr kumimoji="1" lang="en-US" altLang="ja-JP" sz="105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　　　有料プランはやや割高</a:t>
                      </a:r>
                      <a:endParaRPr kumimoji="1" lang="ja-JP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9316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デザイン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★★☆　</a:t>
                      </a: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自由なデザイン・テンプレート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★★★　</a:t>
                      </a:r>
                      <a:r>
                        <a:rPr lang="ja-JP" altLang="en-US" sz="105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自由にデザインが可能</a:t>
                      </a:r>
                      <a:endParaRPr lang="en-US" altLang="ja-JP" sz="1050" dirty="0" smtClean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　　　　</a:t>
                      </a:r>
                      <a:r>
                        <a:rPr lang="ja-JP" altLang="en-US" sz="8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無料テーマ（テンプレート）が豊富</a:t>
                      </a:r>
                      <a:endParaRPr kumimoji="1" lang="ja-JP" sz="8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★☆☆　</a:t>
                      </a: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固定のデザイン・カスタマイズ可</a:t>
                      </a:r>
                      <a:endParaRPr kumimoji="1" lang="ja-JP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機能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☆☆　</a:t>
                      </a: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すべて自分で実装</a:t>
                      </a:r>
                      <a:endParaRPr lang="ja-JP" altLang="en-US" sz="105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★★★　</a:t>
                      </a:r>
                      <a:r>
                        <a:rPr lang="ja-JP" altLang="en-US" sz="105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無料のプラグインが豊富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</a:t>
                      </a: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　機能は限られている</a:t>
                      </a: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制限・自由度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kumimoji="1" lang="ja-JP" altLang="en-US" sz="1050" kern="120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★★★　</a:t>
                      </a:r>
                      <a:r>
                        <a:rPr lang="ja-JP" altLang="en-US" sz="105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全て自由</a:t>
                      </a:r>
                      <a:endParaRPr lang="ja-JP" altLang="en-US" sz="105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★★★　</a:t>
                      </a:r>
                      <a:r>
                        <a:rPr kumimoji="1" lang="ja-JP" altLang="en-US" sz="1050" kern="1200" dirty="0" smtClean="0">
                          <a:solidFill>
                            <a:schemeClr val="tx1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全て自由</a:t>
                      </a:r>
                      <a:endParaRPr kumimoji="1" lang="en-US" altLang="ja-JP" sz="1050" kern="1200" dirty="0" smtClean="0">
                        <a:solidFill>
                          <a:schemeClr val="tx1"/>
                        </a:solidFill>
                        <a:latin typeface="A-OTF UD新丸ゴ Pro DB" pitchFamily="34" charset="-128"/>
                        <a:ea typeface="A-OTF UD新丸ゴ Pro DB" pitchFamily="34" charset="-128"/>
                        <a:cs typeface="+mn-cs"/>
                      </a:endParaRPr>
                    </a:p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 smtClean="0">
                          <a:solidFill>
                            <a:schemeClr val="tx1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　　　　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※WP</a:t>
                      </a:r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の仕様に従う必要がある</a:t>
                      </a:r>
                      <a:endParaRPr lang="ja-JP" altLang="en-US" sz="800" dirty="0" smtClean="0">
                        <a:solidFill>
                          <a:schemeClr val="tx1"/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★☆☆　</a:t>
                      </a: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制限あり・無料は広告表示あり</a:t>
                      </a: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作成スキル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☆☆　</a:t>
                      </a: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すべて自分で実装</a:t>
                      </a:r>
                      <a:endParaRPr lang="ja-JP" altLang="en-US" sz="105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★★</a:t>
                      </a:r>
                      <a:r>
                        <a:rPr kumimoji="1" lang="ja-JP" altLang="en-US" sz="105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</a:t>
                      </a: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プログラムを書かずに画面から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　　　作成が可能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★★★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プログラムを書かずに画面から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　　　作成が可能</a:t>
                      </a: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SEO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★☆☆　自分で</a:t>
                      </a:r>
                      <a:r>
                        <a:rPr lang="en-US" altLang="ja-JP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SEO</a:t>
                      </a: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対策が必要</a:t>
                      </a:r>
                      <a:endParaRPr lang="ja-JP" altLang="en-US" sz="105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★★★　</a:t>
                      </a:r>
                      <a:r>
                        <a:rPr lang="en-US" altLang="ja-JP" sz="105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SEO</a:t>
                      </a:r>
                      <a:r>
                        <a:rPr lang="ja-JP" altLang="en-US" sz="105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対策プラグインが豊富</a:t>
                      </a:r>
                      <a:endParaRPr lang="ja-JP" altLang="en-US" sz="800" dirty="0" smtClean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★★☆　</a:t>
                      </a:r>
                      <a:r>
                        <a:rPr lang="en-US" altLang="ja-JP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SEO</a:t>
                      </a: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の基礎知識は必要</a:t>
                      </a:r>
                      <a:endParaRPr lang="ja-JP" altLang="en-US" sz="105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SNS</a:t>
                      </a: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連携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☆☆　</a:t>
                      </a: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すべて自分で実装</a:t>
                      </a:r>
                      <a:endParaRPr lang="ja-JP" altLang="en-US" sz="105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★★★　</a:t>
                      </a:r>
                      <a:r>
                        <a:rPr lang="ja-JP" altLang="en-US" sz="105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無料のテーマやプラグインが豊富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</a:t>
                      </a: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自由度は高くないが可能</a:t>
                      </a: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セキュリティ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☆☆　</a:t>
                      </a: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自分で対策が必要</a:t>
                      </a:r>
                      <a:endParaRPr lang="ja-JP" altLang="en-US" sz="105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　</a:t>
                      </a: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自分で対策が必要</a:t>
                      </a:r>
                      <a:endParaRPr kumimoji="1" lang="en-US" altLang="ja-JP" sz="105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　　　無料プラグインで対策が可能</a:t>
                      </a:r>
                      <a:endParaRPr kumimoji="1" lang="en-US" altLang="en-US" sz="105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★★★</a:t>
                      </a:r>
                      <a:r>
                        <a:rPr kumimoji="1" lang="ja-JP" altLang="en-US" sz="10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運用会社が行う</a:t>
                      </a:r>
                      <a:endParaRPr kumimoji="1" lang="en-US" altLang="en-US" sz="105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速度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　</a:t>
                      </a: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速いがサーバーの性能にもよる</a:t>
                      </a:r>
                      <a:endParaRPr lang="ja-JP" altLang="en-US" sz="105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　</a:t>
                      </a:r>
                      <a:r>
                        <a:rPr kumimoji="1" lang="en-US" altLang="ja-JP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HTML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に</a:t>
                      </a: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比べ重い</a:t>
                      </a:r>
                      <a:endParaRPr kumimoji="1" lang="en-US" altLang="ja-JP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　</a:t>
                      </a:r>
                      <a:r>
                        <a:rPr kumimoji="1" lang="en-US" altLang="ja-JP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HTML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に</a:t>
                      </a: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比べ重い</a:t>
                      </a:r>
                      <a:endParaRPr kumimoji="1" lang="en-US" altLang="ja-JP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サポート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</a:t>
                      </a:r>
                      <a:r>
                        <a:rPr kumimoji="1" lang="ja-JP" altLang="en-US" sz="105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☆☆　</a:t>
                      </a:r>
                      <a:r>
                        <a:rPr kumimoji="1"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サポートなし</a:t>
                      </a:r>
                      <a:endParaRPr kumimoji="1" lang="en-US" altLang="ja-JP" sz="105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</a:t>
                      </a:r>
                      <a:r>
                        <a:rPr kumimoji="1" lang="ja-JP" altLang="en-US" sz="1050" kern="1200" dirty="0" smtClean="0">
                          <a:solidFill>
                            <a:schemeClr val="dk1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☆☆　</a:t>
                      </a:r>
                      <a:r>
                        <a:rPr kumimoji="1" lang="ja-JP" altLang="en-US" sz="10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サポートなし（</a:t>
                      </a:r>
                      <a:r>
                        <a:rPr kumimoji="1" lang="en-US" altLang="ja-JP" sz="10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.com</a:t>
                      </a:r>
                      <a:r>
                        <a:rPr kumimoji="1" lang="ja-JP" altLang="en-US" sz="10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版はあり）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★★★</a:t>
                      </a:r>
                      <a:r>
                        <a:rPr kumimoji="1" lang="ja-JP" altLang="en-US" sz="1050" kern="1200" dirty="0" smtClean="0">
                          <a:solidFill>
                            <a:schemeClr val="dk1"/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　</a:t>
                      </a:r>
                      <a:r>
                        <a:rPr kumimoji="1" lang="ja-JP" altLang="en-US" sz="10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サポートやヘルプが用意されている</a:t>
                      </a:r>
                      <a:endParaRPr kumimoji="1" lang="en-US" altLang="ja-JP" sz="105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将来性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★★★</a:t>
                      </a:r>
                      <a:r>
                        <a:rPr lang="ja-JP" altLang="en-US" sz="105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　無くなることはない</a:t>
                      </a:r>
                      <a:endParaRPr lang="ja-JP" altLang="en-US" sz="105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★★★</a:t>
                      </a: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　しばらく無くなることはない</a:t>
                      </a:r>
                      <a:endParaRPr kumimoji="1" lang="en-US" altLang="ja-JP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★★☆　運営会社次第</a:t>
                      </a:r>
                      <a:endParaRPr kumimoji="1" lang="en-US" altLang="ja-JP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770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収益化</a:t>
                      </a:r>
                      <a:endParaRPr kumimoji="1" lang="ja-JP" sz="105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★★★</a:t>
                      </a:r>
                      <a:r>
                        <a:rPr lang="ja-JP" altLang="en-US" sz="105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　全て自由</a:t>
                      </a:r>
                      <a:endParaRPr lang="ja-JP" altLang="en-US" sz="105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★★★</a:t>
                      </a:r>
                      <a:r>
                        <a:rPr lang="ja-JP" altLang="en-US" sz="105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　全て自由</a:t>
                      </a:r>
                      <a:endParaRPr lang="ja-JP" altLang="en-US" sz="105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★☆☆　制限あり</a:t>
                      </a:r>
                      <a:endParaRPr kumimoji="1" lang="en-US" altLang="ja-JP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4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とその他の比較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568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470" y="1267980"/>
            <a:ext cx="5314950" cy="489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の２つの種類とその違い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1045029" y="3453494"/>
            <a:ext cx="367393" cy="375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1045029" y="2359479"/>
            <a:ext cx="367393" cy="375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1616528" y="2612571"/>
            <a:ext cx="97971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106635" y="3722914"/>
            <a:ext cx="881743" cy="8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6319155" y="1251644"/>
          <a:ext cx="5152575" cy="510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6"/>
                <a:gridCol w="1943100"/>
                <a:gridCol w="2001159"/>
              </a:tblGrid>
              <a:tr h="41072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20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タイプ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インストール</a:t>
                      </a:r>
                      <a:endParaRPr kumimoji="1" lang="en-US" altLang="ja-JP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H" pitchFamily="34" charset="-128"/>
                          <a:ea typeface="A-OTF UD新丸ゴ Pro H" pitchFamily="34" charset="-128"/>
                        </a:rPr>
                        <a:t>レンタルブログサービス</a:t>
                      </a:r>
                      <a:endParaRPr kumimoji="1" lang="ja-JP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料金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レンタルサーバー代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accent4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無料</a:t>
                      </a:r>
                      <a:r>
                        <a:rPr kumimoji="1" lang="ja-JP" altLang="en-US" sz="105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05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/ </a:t>
                      </a: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有料プラン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サーバー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accent4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自由</a:t>
                      </a:r>
                      <a:endParaRPr kumimoji="1" lang="ja-JP" altLang="en-US" sz="1050" b="0" dirty="0">
                        <a:solidFill>
                          <a:schemeClr val="accent4"/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固定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独自ドメイン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accent4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自由</a:t>
                      </a:r>
                      <a:endParaRPr kumimoji="1" lang="ja-JP" altLang="en-US" sz="1050" b="0" dirty="0">
                        <a:solidFill>
                          <a:schemeClr val="accent4"/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有料プランのみ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FTP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accent4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可能</a:t>
                      </a:r>
                      <a:endParaRPr kumimoji="1" lang="ja-JP" altLang="en-US" sz="1050" b="0" dirty="0">
                        <a:solidFill>
                          <a:schemeClr val="accent4"/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全プラン不可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広告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accent4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なし</a:t>
                      </a:r>
                      <a:endParaRPr kumimoji="1" lang="ja-JP" altLang="en-US" sz="1050" b="0" dirty="0">
                        <a:solidFill>
                          <a:schemeClr val="accent4"/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無料プランは広告表示あり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テーマ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accent4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自由</a:t>
                      </a:r>
                      <a:endParaRPr kumimoji="1" lang="ja-JP" altLang="en-US" sz="1050" b="0" dirty="0">
                        <a:solidFill>
                          <a:schemeClr val="accent4"/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無料は制限あり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プラグイン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accent4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自由</a:t>
                      </a:r>
                      <a:endParaRPr kumimoji="1" lang="ja-JP" altLang="en-US" sz="1050" b="0" dirty="0">
                        <a:solidFill>
                          <a:schemeClr val="accent4"/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無料は制限あり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収益化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accent4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自由</a:t>
                      </a:r>
                      <a:endParaRPr kumimoji="1" lang="ja-JP" altLang="en-US" sz="1050" b="0" dirty="0">
                        <a:solidFill>
                          <a:schemeClr val="accent4"/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有料プランのみ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CSS</a:t>
                      </a:r>
                      <a:r>
                        <a:rPr kumimoji="1" lang="ja-JP" altLang="en-US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修正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accent4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自由</a:t>
                      </a:r>
                      <a:endParaRPr kumimoji="1" lang="ja-JP" altLang="en-US" sz="1050" b="0" dirty="0">
                        <a:solidFill>
                          <a:schemeClr val="accent4"/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有料プランのみ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Google Analytics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accent4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自由</a:t>
                      </a:r>
                      <a:endParaRPr kumimoji="1" lang="ja-JP" altLang="en-US" sz="1050" b="0" dirty="0">
                        <a:solidFill>
                          <a:schemeClr val="accent4"/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有料プランのみ</a:t>
                      </a:r>
                      <a:endParaRPr kumimoji="1" lang="ja-JP" alt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867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評価</a:t>
                      </a:r>
                      <a:endParaRPr kumimoji="1" lang="ja-JP" sz="9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800" b="0" dirty="0" smtClean="0">
                          <a:solidFill>
                            <a:schemeClr val="accent4"/>
                          </a:solidFill>
                          <a:effectLst/>
                          <a:latin typeface="HGSｺﾞｼｯｸE" pitchFamily="50" charset="-128"/>
                          <a:ea typeface="HGSｺﾞｼｯｸE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kumimoji="1" lang="ja-JP" altLang="en-US" sz="2800" b="0" dirty="0">
                        <a:solidFill>
                          <a:schemeClr val="accent4"/>
                        </a:solidFill>
                        <a:effectLst/>
                        <a:latin typeface="HGSｺﾞｼｯｸE" pitchFamily="50" charset="-128"/>
                        <a:ea typeface="HGSｺﾞｼｯｸE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SｺﾞｼｯｸE" pitchFamily="50" charset="-128"/>
                          <a:ea typeface="HGSｺﾞｼｯｸE" pitchFamily="50" charset="-128"/>
                          <a:cs typeface="Meiryo UI" panose="020B0604030504040204" pitchFamily="50" charset="-128"/>
                        </a:rPr>
                        <a:t>△</a:t>
                      </a:r>
                      <a:endParaRPr kumimoji="1" lang="ja-JP" alt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SｺﾞｼｯｸE" pitchFamily="50" charset="-128"/>
                        <a:ea typeface="HGSｺﾞｼｯｸE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pic>
        <p:nvPicPr>
          <p:cNvPr id="307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9644" y="1312413"/>
            <a:ext cx="1553457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0821" y="1323299"/>
            <a:ext cx="1651924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768" y="0"/>
            <a:ext cx="9342406" cy="6858000"/>
          </a:xfrm>
        </p:spPr>
        <p:txBody>
          <a:bodyPr anchor="ctr">
            <a:noAutofit/>
          </a:bodyPr>
          <a:lstStyle/>
          <a:p>
            <a:pPr marL="342900" lvl="1" indent="-342900" algn="ctr"/>
            <a:r>
              <a:rPr lang="en-US" altLang="ja-JP" sz="5400" dirty="0" err="1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WordPress</a:t>
            </a:r>
            <a:r>
              <a:rPr altLang="en-US" sz="5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の環境と仕組み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0"/>
          <p:cNvGrpSpPr/>
          <p:nvPr/>
        </p:nvGrpSpPr>
        <p:grpSpPr>
          <a:xfrm>
            <a:off x="4625039" y="2075653"/>
            <a:ext cx="3048000" cy="3048001"/>
            <a:chOff x="853665" y="2362661"/>
            <a:chExt cx="3048000" cy="3048001"/>
          </a:xfrm>
        </p:grpSpPr>
        <p:pic>
          <p:nvPicPr>
            <p:cNvPr id="13314" name="Picture 2" descr="http://www.collection.co.jp/images/intern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3665" y="2362661"/>
              <a:ext cx="3048000" cy="3048001"/>
            </a:xfrm>
            <a:prstGeom prst="rect">
              <a:avLst/>
            </a:prstGeom>
            <a:noFill/>
          </p:spPr>
        </p:pic>
        <p:pic>
          <p:nvPicPr>
            <p:cNvPr id="13316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1491860" y="3377227"/>
              <a:ext cx="292434" cy="211548"/>
            </a:xfrm>
            <a:prstGeom prst="rect">
              <a:avLst/>
            </a:prstGeom>
            <a:noFill/>
          </p:spPr>
        </p:pic>
        <p:pic>
          <p:nvPicPr>
            <p:cNvPr id="7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1993304" y="2797124"/>
              <a:ext cx="348757" cy="252292"/>
            </a:xfrm>
            <a:prstGeom prst="rect">
              <a:avLst/>
            </a:prstGeom>
            <a:noFill/>
          </p:spPr>
        </p:pic>
        <p:pic>
          <p:nvPicPr>
            <p:cNvPr id="8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1137897" y="4119716"/>
              <a:ext cx="312609" cy="226143"/>
            </a:xfrm>
            <a:prstGeom prst="rect">
              <a:avLst/>
            </a:prstGeom>
            <a:noFill/>
          </p:spPr>
        </p:pic>
        <p:pic>
          <p:nvPicPr>
            <p:cNvPr id="9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2396426" y="4355690"/>
              <a:ext cx="312609" cy="226143"/>
            </a:xfrm>
            <a:prstGeom prst="rect">
              <a:avLst/>
            </a:prstGeom>
            <a:noFill/>
          </p:spPr>
        </p:pic>
        <p:pic>
          <p:nvPicPr>
            <p:cNvPr id="10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3202671" y="3696929"/>
              <a:ext cx="312609" cy="226143"/>
            </a:xfrm>
            <a:prstGeom prst="rect">
              <a:avLst/>
            </a:prstGeom>
            <a:noFill/>
          </p:spPr>
        </p:pic>
        <p:pic>
          <p:nvPicPr>
            <p:cNvPr id="11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2681562" y="4988272"/>
              <a:ext cx="199290" cy="144167"/>
            </a:xfrm>
            <a:prstGeom prst="rect">
              <a:avLst/>
            </a:prstGeom>
            <a:noFill/>
          </p:spPr>
        </p:pic>
        <p:pic>
          <p:nvPicPr>
            <p:cNvPr id="12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1688504" y="4604814"/>
              <a:ext cx="199290" cy="144167"/>
            </a:xfrm>
            <a:prstGeom prst="rect">
              <a:avLst/>
            </a:prstGeom>
            <a:noFill/>
          </p:spPr>
        </p:pic>
        <p:pic>
          <p:nvPicPr>
            <p:cNvPr id="13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2848711" y="2520376"/>
              <a:ext cx="199290" cy="144167"/>
            </a:xfrm>
            <a:prstGeom prst="rect">
              <a:avLst/>
            </a:prstGeom>
            <a:noFill/>
          </p:spPr>
        </p:pic>
        <p:pic>
          <p:nvPicPr>
            <p:cNvPr id="14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3517305" y="3139809"/>
              <a:ext cx="199290" cy="144167"/>
            </a:xfrm>
            <a:prstGeom prst="rect">
              <a:avLst/>
            </a:prstGeom>
            <a:noFill/>
          </p:spPr>
        </p:pic>
        <p:pic>
          <p:nvPicPr>
            <p:cNvPr id="15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3546802" y="4506493"/>
              <a:ext cx="199290" cy="144167"/>
            </a:xfrm>
            <a:prstGeom prst="rect">
              <a:avLst/>
            </a:prstGeom>
            <a:noFill/>
          </p:spPr>
        </p:pic>
        <p:pic>
          <p:nvPicPr>
            <p:cNvPr id="16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3124015" y="4909616"/>
              <a:ext cx="199290" cy="144167"/>
            </a:xfrm>
            <a:prstGeom prst="rect">
              <a:avLst/>
            </a:prstGeom>
            <a:noFill/>
          </p:spPr>
        </p:pic>
        <p:pic>
          <p:nvPicPr>
            <p:cNvPr id="17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931422" y="4388506"/>
              <a:ext cx="199290" cy="144167"/>
            </a:xfrm>
            <a:prstGeom prst="rect">
              <a:avLst/>
            </a:prstGeom>
            <a:noFill/>
          </p:spPr>
        </p:pic>
        <p:pic>
          <p:nvPicPr>
            <p:cNvPr id="18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1216557" y="4811293"/>
              <a:ext cx="199290" cy="144167"/>
            </a:xfrm>
            <a:prstGeom prst="rect">
              <a:avLst/>
            </a:prstGeom>
            <a:noFill/>
          </p:spPr>
        </p:pic>
        <p:pic>
          <p:nvPicPr>
            <p:cNvPr id="19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872428" y="3444609"/>
              <a:ext cx="199290" cy="144167"/>
            </a:xfrm>
            <a:prstGeom prst="rect">
              <a:avLst/>
            </a:prstGeom>
            <a:noFill/>
          </p:spPr>
        </p:pic>
        <p:pic>
          <p:nvPicPr>
            <p:cNvPr id="20" name="Picture 4" descr="vpn01"/>
            <p:cNvPicPr>
              <a:picLocks noChangeAspect="1" noChangeArrowheads="1"/>
            </p:cNvPicPr>
            <p:nvPr/>
          </p:nvPicPr>
          <p:blipFill>
            <a:blip r:embed="rId3"/>
            <a:srcRect l="15248" t="73291" r="57799" b="9996"/>
            <a:stretch>
              <a:fillRect/>
            </a:stretch>
          </p:blipFill>
          <p:spPr bwMode="auto">
            <a:xfrm>
              <a:off x="1295215" y="2776016"/>
              <a:ext cx="199290" cy="144167"/>
            </a:xfrm>
            <a:prstGeom prst="rect">
              <a:avLst/>
            </a:prstGeom>
            <a:noFill/>
          </p:spPr>
        </p:pic>
      </p:grpSp>
      <p:sp>
        <p:nvSpPr>
          <p:cNvPr id="13324" name="AutoShape 12" descr="ロリポップ！レンタルサーバ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326" name="AutoShape 14" descr="ロリポップ！レンタルサーバ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320" name="Picture 8" descr="SAKURA internet"/>
          <p:cNvPicPr>
            <a:picLocks noChangeAspect="1" noChangeArrowheads="1"/>
          </p:cNvPicPr>
          <p:nvPr/>
        </p:nvPicPr>
        <p:blipFill>
          <a:blip r:embed="rId4"/>
          <a:srcRect r="40651" b="-10058"/>
          <a:stretch>
            <a:fillRect/>
          </a:stretch>
        </p:blipFill>
        <p:spPr bwMode="auto">
          <a:xfrm>
            <a:off x="6434176" y="2001030"/>
            <a:ext cx="1083287" cy="209342"/>
          </a:xfrm>
          <a:prstGeom prst="rect">
            <a:avLst/>
          </a:prstGeom>
          <a:noFill/>
        </p:spPr>
      </p:pic>
      <p:pic>
        <p:nvPicPr>
          <p:cNvPr id="13322" name="Picture 10" descr="エックスサーバー"/>
          <p:cNvPicPr>
            <a:picLocks noChangeAspect="1" noChangeArrowheads="1"/>
          </p:cNvPicPr>
          <p:nvPr/>
        </p:nvPicPr>
        <p:blipFill>
          <a:blip r:embed="rId5"/>
          <a:srcRect t="8774" r="39879"/>
          <a:stretch>
            <a:fillRect/>
          </a:stretch>
        </p:blipFill>
        <p:spPr bwMode="auto">
          <a:xfrm>
            <a:off x="7333621" y="3326150"/>
            <a:ext cx="938495" cy="151835"/>
          </a:xfrm>
          <a:prstGeom prst="rect">
            <a:avLst/>
          </a:prstGeom>
          <a:noFill/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267" y="4029275"/>
            <a:ext cx="1038225" cy="2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7136" y="4899013"/>
            <a:ext cx="1127790" cy="22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正方形/長方形 34"/>
          <p:cNvSpPr/>
          <p:nvPr/>
        </p:nvSpPr>
        <p:spPr>
          <a:xfrm>
            <a:off x="5028264" y="3437751"/>
            <a:ext cx="2325328" cy="796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-OTF UD新丸ゴ Pro B" pitchFamily="34" charset="-128"/>
                <a:ea typeface="A-OTF UD新丸ゴ Pro B" pitchFamily="34" charset="-128"/>
              </a:rPr>
              <a:t>インターネット</a:t>
            </a:r>
            <a:endParaRPr kumimoji="1" lang="ja-JP" alt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-OTF UD新丸ゴ Pro B" pitchFamily="34" charset="-128"/>
              <a:ea typeface="A-OTF UD新丸ゴ Pro B" pitchFamily="34" charset="-128"/>
            </a:endParaRPr>
          </a:p>
        </p:txBody>
      </p:sp>
      <p:pic>
        <p:nvPicPr>
          <p:cNvPr id="13336" name="Picture 24" descr="パソコンで確定申告をしている人のイラスト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67095" y="3816805"/>
            <a:ext cx="1697616" cy="1498146"/>
          </a:xfrm>
          <a:prstGeom prst="rect">
            <a:avLst/>
          </a:prstGeom>
          <a:noFill/>
        </p:spPr>
      </p:pic>
      <p:sp>
        <p:nvSpPr>
          <p:cNvPr id="55" name="円弧 54"/>
          <p:cNvSpPr/>
          <p:nvPr/>
        </p:nvSpPr>
        <p:spPr>
          <a:xfrm rot="17261499">
            <a:off x="4265782" y="1348976"/>
            <a:ext cx="6418887" cy="5487244"/>
          </a:xfrm>
          <a:prstGeom prst="arc">
            <a:avLst>
              <a:gd name="adj1" fmla="val 17287163"/>
              <a:gd name="adj2" fmla="val 3493351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55"/>
          <p:cNvGrpSpPr/>
          <p:nvPr/>
        </p:nvGrpSpPr>
        <p:grpSpPr>
          <a:xfrm>
            <a:off x="10767070" y="2762250"/>
            <a:ext cx="986779" cy="635226"/>
            <a:chOff x="9713085" y="2600606"/>
            <a:chExt cx="1346800" cy="789613"/>
          </a:xfrm>
        </p:grpSpPr>
        <p:pic>
          <p:nvPicPr>
            <p:cNvPr id="13334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720869" y="2600606"/>
              <a:ext cx="1339016" cy="78961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9713085" y="2635109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-OTF UD新丸ゴ Pro B" pitchFamily="34" charset="-128"/>
                  <a:ea typeface="A-OTF UD新丸ゴ Pro B" pitchFamily="34" charset="-128"/>
                </a:rPr>
                <a:t>FTP</a:t>
              </a:r>
              <a:endParaRPr kumimoji="1" lang="ja-JP" altLang="en-US" dirty="0">
                <a:latin typeface="A-OTF UD新丸ゴ Pro B" pitchFamily="34" charset="-128"/>
                <a:ea typeface="A-OTF UD新丸ゴ Pro B" pitchFamily="34" charset="-128"/>
              </a:endParaRPr>
            </a:p>
          </p:txBody>
        </p:sp>
      </p:grpSp>
      <p:grpSp>
        <p:nvGrpSpPr>
          <p:cNvPr id="5" name="グループ化 56"/>
          <p:cNvGrpSpPr/>
          <p:nvPr/>
        </p:nvGrpSpPr>
        <p:grpSpPr>
          <a:xfrm>
            <a:off x="9576483" y="2936874"/>
            <a:ext cx="1192213" cy="899887"/>
            <a:chOff x="9572300" y="3599542"/>
            <a:chExt cx="1387411" cy="1015999"/>
          </a:xfrm>
        </p:grpSpPr>
        <p:pic>
          <p:nvPicPr>
            <p:cNvPr id="13338" name="Picture 26" descr="「ブラウザ イメージ」の画像検索結果"/>
            <p:cNvPicPr>
              <a:picLocks noChangeAspect="1" noChangeArrowheads="1"/>
            </p:cNvPicPr>
            <p:nvPr/>
          </p:nvPicPr>
          <p:blipFill>
            <a:blip r:embed="rId10"/>
            <a:srcRect l="7664" t="7351" r="8527" b="8628"/>
            <a:stretch>
              <a:fillRect/>
            </a:stretch>
          </p:blipFill>
          <p:spPr bwMode="auto">
            <a:xfrm>
              <a:off x="9608458" y="3599542"/>
              <a:ext cx="1351253" cy="1015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54" name="テキスト ボックス 53"/>
            <p:cNvSpPr txBox="1"/>
            <p:nvPr/>
          </p:nvSpPr>
          <p:spPr>
            <a:xfrm>
              <a:off x="9572300" y="361405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A-OTF UD新丸ゴ Pro B" pitchFamily="34" charset="-128"/>
                  <a:ea typeface="A-OTF UD新丸ゴ Pro B" pitchFamily="34" charset="-128"/>
                </a:rPr>
                <a:t>ブラウザ</a:t>
              </a:r>
              <a:endParaRPr kumimoji="1" lang="ja-JP" altLang="en-US" dirty="0">
                <a:latin typeface="A-OTF UD新丸ゴ Pro B" pitchFamily="34" charset="-128"/>
                <a:ea typeface="A-OTF UD新丸ゴ Pro B" pitchFamily="34" charset="-128"/>
              </a:endParaRPr>
            </a:p>
          </p:txBody>
        </p:sp>
      </p:grpSp>
      <p:grpSp>
        <p:nvGrpSpPr>
          <p:cNvPr id="6" name="グループ化 57"/>
          <p:cNvGrpSpPr/>
          <p:nvPr/>
        </p:nvGrpSpPr>
        <p:grpSpPr>
          <a:xfrm>
            <a:off x="8712652" y="3477077"/>
            <a:ext cx="1174298" cy="723448"/>
            <a:chOff x="9245599" y="2786743"/>
            <a:chExt cx="1270593" cy="725716"/>
          </a:xfrm>
        </p:grpSpPr>
        <p:pic>
          <p:nvPicPr>
            <p:cNvPr id="59" name="Picture 2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314469" y="2803807"/>
              <a:ext cx="1201723" cy="708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0" name="テキスト ボックス 59"/>
            <p:cNvSpPr txBox="1"/>
            <p:nvPr/>
          </p:nvSpPr>
          <p:spPr>
            <a:xfrm>
              <a:off x="9245599" y="278674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A-OTF UD新丸ゴ Pro B" pitchFamily="34" charset="-128"/>
                  <a:ea typeface="A-OTF UD新丸ゴ Pro B" pitchFamily="34" charset="-128"/>
                </a:rPr>
                <a:t>メーラー</a:t>
              </a:r>
              <a:endParaRPr kumimoji="1" lang="ja-JP" altLang="en-US" dirty="0">
                <a:latin typeface="A-OTF UD新丸ゴ Pro B" pitchFamily="34" charset="-128"/>
                <a:ea typeface="A-OTF UD新丸ゴ Pro B" pitchFamily="34" charset="-128"/>
              </a:endParaRPr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400050" y="1314450"/>
            <a:ext cx="3429178" cy="511492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A-OTF UD新丸ゴ Pro B" pitchFamily="34" charset="-128"/>
                <a:ea typeface="A-OTF UD新丸ゴ Pro B" pitchFamily="34" charset="-128"/>
              </a:rPr>
              <a:t>レンタルサーバーの中身</a:t>
            </a:r>
            <a:endParaRPr kumimoji="1" lang="ja-JP" altLang="en-US" sz="1600" dirty="0">
              <a:solidFill>
                <a:schemeClr val="tx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38176" y="1914525"/>
            <a:ext cx="2943224" cy="2571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200" b="1" dirty="0" err="1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WebAP</a:t>
            </a:r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サーバー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28651" y="4829175"/>
            <a:ext cx="1278122" cy="10191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メールサーバー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316390" y="1029544"/>
            <a:ext cx="1538514" cy="280549"/>
            <a:chOff x="4336026" y="658761"/>
            <a:chExt cx="2015613" cy="353962"/>
          </a:xfrm>
        </p:grpSpPr>
        <p:sp>
          <p:nvSpPr>
            <p:cNvPr id="22" name="正方形/長方形 21"/>
            <p:cNvSpPr/>
            <p:nvPr/>
          </p:nvSpPr>
          <p:spPr>
            <a:xfrm>
              <a:off x="4336026" y="658761"/>
              <a:ext cx="2015613" cy="35396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318" name="Picture 6" descr="CORESERVER"/>
            <p:cNvPicPr>
              <a:picLocks noChangeAspect="1" noChangeArrowheads="1"/>
            </p:cNvPicPr>
            <p:nvPr/>
          </p:nvPicPr>
          <p:blipFill>
            <a:blip r:embed="rId12"/>
            <a:srcRect r="19174" b="1099"/>
            <a:stretch>
              <a:fillRect/>
            </a:stretch>
          </p:blipFill>
          <p:spPr bwMode="auto">
            <a:xfrm>
              <a:off x="4385186" y="692298"/>
              <a:ext cx="1917291" cy="281096"/>
            </a:xfrm>
            <a:prstGeom prst="rect">
              <a:avLst/>
            </a:prstGeom>
            <a:noFill/>
          </p:spPr>
        </p:pic>
      </p:grpSp>
      <p:sp>
        <p:nvSpPr>
          <p:cNvPr id="74" name="正方形/長方形 73"/>
          <p:cNvSpPr/>
          <p:nvPr/>
        </p:nvSpPr>
        <p:spPr>
          <a:xfrm>
            <a:off x="6553201" y="228600"/>
            <a:ext cx="2180316" cy="1581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ja-JP" sz="1100" b="1" dirty="0" smtClean="0">
              <a:latin typeface="+mj-ea"/>
              <a:ea typeface="+mj-ea"/>
            </a:endParaRPr>
          </a:p>
          <a:p>
            <a:pPr algn="ctr"/>
            <a:r>
              <a:rPr kumimoji="1" lang="ja-JP" altLang="en-US" sz="1100" b="1" dirty="0" smtClean="0">
                <a:latin typeface="+mj-ea"/>
                <a:ea typeface="+mj-ea"/>
              </a:rPr>
              <a:t>レンタルサーバーの機能</a:t>
            </a:r>
            <a:endParaRPr kumimoji="1" lang="en-US" altLang="ja-JP" sz="1100" b="1" dirty="0" smtClean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57889" y="2812004"/>
            <a:ext cx="354623" cy="21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GMOペパボ heteml(ヘテムル)"/>
          <p:cNvPicPr>
            <a:picLocks noChangeAspect="1" noChangeArrowheads="1"/>
          </p:cNvPicPr>
          <p:nvPr/>
        </p:nvPicPr>
        <p:blipFill>
          <a:blip r:embed="rId14"/>
          <a:srcRect t="30906" b="27714"/>
          <a:stretch>
            <a:fillRect/>
          </a:stretch>
        </p:blipFill>
        <p:spPr bwMode="auto">
          <a:xfrm>
            <a:off x="7334249" y="2539093"/>
            <a:ext cx="903211" cy="280307"/>
          </a:xfrm>
          <a:prstGeom prst="rect">
            <a:avLst/>
          </a:prstGeom>
          <a:noFill/>
        </p:spPr>
      </p:pic>
      <p:pic>
        <p:nvPicPr>
          <p:cNvPr id="1030" name="Picture 6" descr="NTTPCコミュニケーションズ WebARENA SuiteS 10GB"/>
          <p:cNvPicPr>
            <a:picLocks noChangeAspect="1" noChangeArrowheads="1"/>
          </p:cNvPicPr>
          <p:nvPr/>
        </p:nvPicPr>
        <p:blipFill>
          <a:blip r:embed="rId15"/>
          <a:srcRect t="37963" b="35370"/>
          <a:stretch>
            <a:fillRect/>
          </a:stretch>
        </p:blipFill>
        <p:spPr bwMode="auto">
          <a:xfrm>
            <a:off x="4249965" y="4748893"/>
            <a:ext cx="952495" cy="190499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71271" y="3310209"/>
            <a:ext cx="538162" cy="16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タイトル 1"/>
          <p:cNvSpPr txBox="1">
            <a:spLocks/>
          </p:cNvSpPr>
          <p:nvPr/>
        </p:nvSpPr>
        <p:spPr>
          <a:xfrm>
            <a:off x="263855" y="2775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サーバーと</a:t>
            </a: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の仕組み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pic>
        <p:nvPicPr>
          <p:cNvPr id="24578" name="Picture 2" descr="https://www.kagoya.jp/howto/wp-content/uploads/08e8dff68b1a720a5008b3ce0c8afc77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3126" y="2203496"/>
            <a:ext cx="1127124" cy="454117"/>
          </a:xfrm>
          <a:prstGeom prst="rect">
            <a:avLst/>
          </a:prstGeom>
          <a:noFill/>
        </p:spPr>
      </p:pic>
      <p:pic>
        <p:nvPicPr>
          <p:cNvPr id="24584" name="Picture 8" descr="PH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85850" y="2241924"/>
            <a:ext cx="679450" cy="367926"/>
          </a:xfrm>
          <a:prstGeom prst="rect">
            <a:avLst/>
          </a:prstGeom>
          <a:noFill/>
        </p:spPr>
      </p:pic>
      <p:sp>
        <p:nvSpPr>
          <p:cNvPr id="69" name="フローチャート : 磁気ディスク 68"/>
          <p:cNvSpPr/>
          <p:nvPr/>
        </p:nvSpPr>
        <p:spPr>
          <a:xfrm>
            <a:off x="2305050" y="4781550"/>
            <a:ext cx="1266825" cy="1066800"/>
          </a:xfrm>
          <a:prstGeom prst="flowChartMagneticDisk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2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DB</a:t>
            </a:r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サーバー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47950" y="5377034"/>
            <a:ext cx="561976" cy="35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正方形/長方形 51"/>
          <p:cNvSpPr/>
          <p:nvPr/>
        </p:nvSpPr>
        <p:spPr>
          <a:xfrm>
            <a:off x="828675" y="2829997"/>
            <a:ext cx="2562225" cy="144672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ドメインフォルダ</a:t>
            </a:r>
            <a:endParaRPr kumimoji="1" lang="ja-JP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pic>
        <p:nvPicPr>
          <p:cNvPr id="13330" name="Picture 18" descr="「フォルダ」の画像検索結果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69847" y="3195775"/>
            <a:ext cx="827046" cy="842070"/>
          </a:xfrm>
          <a:prstGeom prst="rect">
            <a:avLst/>
          </a:prstGeom>
          <a:noFill/>
        </p:spPr>
      </p:pic>
      <p:pic>
        <p:nvPicPr>
          <p:cNvPr id="39" name="Picture 18" descr="「フォルダ」の画像検索結果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60077" y="3196530"/>
            <a:ext cx="827046" cy="842070"/>
          </a:xfrm>
          <a:prstGeom prst="rect">
            <a:avLst/>
          </a:prstGeom>
          <a:noFill/>
        </p:spPr>
      </p:pic>
      <p:pic>
        <p:nvPicPr>
          <p:cNvPr id="46" name="Picture 18" descr="「フォルダ」の画像検索結果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07115" y="3209925"/>
            <a:ext cx="827046" cy="842070"/>
          </a:xfrm>
          <a:prstGeom prst="rect">
            <a:avLst/>
          </a:prstGeom>
          <a:noFill/>
        </p:spPr>
      </p:pic>
      <p:pic>
        <p:nvPicPr>
          <p:cNvPr id="13340" name="Picture 28" descr="「WordPress」の画像検索結果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684338" y="3456216"/>
            <a:ext cx="445430" cy="458559"/>
          </a:xfrm>
          <a:prstGeom prst="rect">
            <a:avLst/>
          </a:prstGeom>
          <a:noFill/>
        </p:spPr>
      </p:pic>
      <p:pic>
        <p:nvPicPr>
          <p:cNvPr id="24596" name="Picture 20" descr="C:\Users\ytiur\AppData\Local\Microsoft\Windows\INetCache\IE\QLUK8IJG\1024px-Mail-closed.svg[1]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04874" y="5057774"/>
            <a:ext cx="695325" cy="695325"/>
          </a:xfrm>
          <a:prstGeom prst="rect">
            <a:avLst/>
          </a:prstGeom>
          <a:noFill/>
        </p:spPr>
      </p:pic>
      <p:grpSp>
        <p:nvGrpSpPr>
          <p:cNvPr id="77" name="グループ化 76"/>
          <p:cNvGrpSpPr/>
          <p:nvPr/>
        </p:nvGrpSpPr>
        <p:grpSpPr>
          <a:xfrm>
            <a:off x="4439359" y="2324100"/>
            <a:ext cx="655155" cy="119468"/>
            <a:chOff x="4336026" y="658761"/>
            <a:chExt cx="2015613" cy="353962"/>
          </a:xfrm>
        </p:grpSpPr>
        <p:sp>
          <p:nvSpPr>
            <p:cNvPr id="78" name="正方形/長方形 77"/>
            <p:cNvSpPr/>
            <p:nvPr/>
          </p:nvSpPr>
          <p:spPr>
            <a:xfrm>
              <a:off x="4336026" y="658761"/>
              <a:ext cx="2015613" cy="35396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9" name="Picture 6" descr="CORESERVER"/>
            <p:cNvPicPr>
              <a:picLocks noChangeAspect="1" noChangeArrowheads="1"/>
            </p:cNvPicPr>
            <p:nvPr/>
          </p:nvPicPr>
          <p:blipFill>
            <a:blip r:embed="rId23" cstate="print"/>
            <a:srcRect r="19174" b="1099"/>
            <a:stretch>
              <a:fillRect/>
            </a:stretch>
          </p:blipFill>
          <p:spPr bwMode="auto">
            <a:xfrm>
              <a:off x="4385186" y="692298"/>
              <a:ext cx="1917291" cy="281096"/>
            </a:xfrm>
            <a:prstGeom prst="rect">
              <a:avLst/>
            </a:prstGeom>
            <a:noFill/>
          </p:spPr>
        </p:pic>
      </p:grpSp>
      <p:sp>
        <p:nvSpPr>
          <p:cNvPr id="47" name="円弧 46"/>
          <p:cNvSpPr/>
          <p:nvPr/>
        </p:nvSpPr>
        <p:spPr>
          <a:xfrm rot="17647865">
            <a:off x="2968744" y="2349859"/>
            <a:ext cx="3844039" cy="4224439"/>
          </a:xfrm>
          <a:prstGeom prst="arc">
            <a:avLst>
              <a:gd name="adj1" fmla="val 16554077"/>
              <a:gd name="adj2" fmla="val 20350077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弧 62"/>
          <p:cNvSpPr/>
          <p:nvPr/>
        </p:nvSpPr>
        <p:spPr>
          <a:xfrm rot="11270120">
            <a:off x="2795975" y="3186231"/>
            <a:ext cx="645083" cy="2559259"/>
          </a:xfrm>
          <a:prstGeom prst="arc">
            <a:avLst>
              <a:gd name="adj1" fmla="val 18089644"/>
              <a:gd name="adj2" fmla="val 2269231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6743700" y="704850"/>
            <a:ext cx="1885949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 smtClean="0">
                <a:latin typeface="+mj-ea"/>
                <a:ea typeface="+mj-ea"/>
              </a:rPr>
              <a:t>・ホームページスペース</a:t>
            </a:r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1100" b="1" dirty="0" smtClean="0">
                <a:latin typeface="+mj-ea"/>
                <a:ea typeface="+mj-ea"/>
              </a:rPr>
              <a:t>・データベース（</a:t>
            </a:r>
            <a:r>
              <a:rPr kumimoji="1" lang="en-US" altLang="ja-JP" sz="1100" b="1" dirty="0" smtClean="0">
                <a:latin typeface="+mj-ea"/>
                <a:ea typeface="+mj-ea"/>
              </a:rPr>
              <a:t>DB</a:t>
            </a:r>
            <a:r>
              <a:rPr kumimoji="1" lang="ja-JP" altLang="en-US" sz="1100" b="1" dirty="0" smtClean="0">
                <a:latin typeface="+mj-ea"/>
                <a:ea typeface="+mj-ea"/>
              </a:rPr>
              <a:t>）</a:t>
            </a:r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1100" b="1" dirty="0" smtClean="0">
                <a:latin typeface="+mj-ea"/>
                <a:ea typeface="+mj-ea"/>
              </a:rPr>
              <a:t>・メール</a:t>
            </a:r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1100" b="1" dirty="0" smtClean="0">
                <a:latin typeface="+mj-ea"/>
                <a:ea typeface="+mj-ea"/>
              </a:rPr>
              <a:t>・独自ドメイン</a:t>
            </a:r>
            <a:endParaRPr kumimoji="1" lang="en-US" altLang="ja-JP" sz="1100" b="1" dirty="0" smtClean="0">
              <a:latin typeface="+mj-ea"/>
              <a:ea typeface="+mj-ea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2533651" y="3867150"/>
            <a:ext cx="1028699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800" b="1" dirty="0" err="1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WordPress</a:t>
            </a:r>
            <a:endParaRPr kumimoji="1" lang="en-US" altLang="ja-JP" sz="800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8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ファイル一式</a:t>
            </a:r>
            <a:endParaRPr kumimoji="1" lang="en-US" altLang="ja-JP" sz="800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36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628650" y="1308781"/>
          <a:ext cx="9705975" cy="496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023"/>
                <a:gridCol w="4075476"/>
                <a:gridCol w="4075476"/>
              </a:tblGrid>
              <a:tr h="93273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20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サーバー側</a:t>
                      </a:r>
                      <a:endParaRPr kumimoji="1" lang="ja-JP" sz="2000" dirty="0">
                        <a:solidFill>
                          <a:schemeClr val="bg1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パソコン側</a:t>
                      </a:r>
                      <a:endParaRPr kumimoji="1" lang="ja-JP" sz="2000" dirty="0">
                        <a:solidFill>
                          <a:schemeClr val="bg1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20388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必須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・レンタルサーバー</a:t>
                      </a:r>
                      <a:r>
                        <a:rPr kumimoji="1" lang="ja-JP" altLang="en-US" sz="1600" dirty="0" smtClean="0">
                          <a:solidFill>
                            <a:schemeClr val="accent4"/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solidFill>
                            <a:schemeClr val="accent4"/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DB</a:t>
                      </a:r>
                      <a:r>
                        <a:rPr kumimoji="1" lang="ja-JP" altLang="en-US" sz="1600" dirty="0" smtClean="0">
                          <a:solidFill>
                            <a:schemeClr val="accent4"/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付き）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/>
                      </a:r>
                      <a:b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WordPress</a:t>
                      </a:r>
                      <a:r>
                        <a:rPr kumimoji="1" lang="ja-JP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ファイル</a:t>
                      </a:r>
                      <a:endParaRPr kumimoji="1" lang="en-US" altLang="ja-JP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・メモ帳（エディタ）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/>
                      </a:r>
                      <a:b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FTP</a:t>
                      </a: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ツール</a:t>
                      </a:r>
                      <a:endParaRPr kumimoji="1" lang="ja-JP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199343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推奨</a:t>
                      </a:r>
                      <a:endParaRPr kumimoji="1" lang="ja-JP" sz="2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・独自ドメイン</a:t>
                      </a:r>
                      <a:br>
                        <a:rPr lang="ja-JP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</a:br>
                      <a:r>
                        <a:rPr lang="ja-JP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・</a:t>
                      </a:r>
                      <a:r>
                        <a:rPr lang="en-US" altLang="ja-JP" sz="2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SSL</a:t>
                      </a:r>
                      <a:r>
                        <a:rPr lang="en-US" altLang="en-US" sz="2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（https</a:t>
                      </a:r>
                      <a:r>
                        <a:rPr lang="en-US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://）</a:t>
                      </a:r>
                      <a:endParaRPr kumimoji="1" lang="ja-JP" altLang="en-US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・画像編集ソフト</a:t>
                      </a:r>
                      <a:br>
                        <a:rPr lang="ja-JP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</a:br>
                      <a:r>
                        <a:rPr lang="ja-JP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・</a:t>
                      </a:r>
                      <a:r>
                        <a:rPr lang="en-US" altLang="ja-JP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PHP</a:t>
                      </a:r>
                      <a:r>
                        <a:rPr lang="ja-JP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・</a:t>
                      </a:r>
                      <a:r>
                        <a:rPr lang="en-US" altLang="ja-JP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DB</a:t>
                      </a:r>
                      <a:r>
                        <a:rPr lang="ja-JP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環境（</a:t>
                      </a:r>
                      <a:r>
                        <a:rPr lang="en-US" altLang="ja-JP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XAMPP</a:t>
                      </a:r>
                      <a:r>
                        <a:rPr lang="ja-JP" alt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）</a:t>
                      </a:r>
                      <a:endParaRPr kumimoji="1" lang="ja-JP" altLang="en-US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インストールに必要なもの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をインストールするのに必要なもの（例）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636814" y="1000331"/>
            <a:ext cx="4204607" cy="3024147"/>
            <a:chOff x="636814" y="1000331"/>
            <a:chExt cx="4204607" cy="302414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6814" y="1000331"/>
              <a:ext cx="4204607" cy="3024147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1" name="正方形/長方形 10"/>
            <p:cNvSpPr/>
            <p:nvPr/>
          </p:nvSpPr>
          <p:spPr>
            <a:xfrm>
              <a:off x="1216479" y="2947307"/>
              <a:ext cx="555171" cy="1632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518807" y="2947307"/>
              <a:ext cx="1216479" cy="1632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876301" y="3415393"/>
            <a:ext cx="4291692" cy="3132364"/>
            <a:chOff x="876301" y="3415393"/>
            <a:chExt cx="4291692" cy="3132364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6235" y="3415393"/>
              <a:ext cx="4255751" cy="3132364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3" name="正方形/長方形 12"/>
            <p:cNvSpPr/>
            <p:nvPr/>
          </p:nvSpPr>
          <p:spPr>
            <a:xfrm>
              <a:off x="3192235" y="4514851"/>
              <a:ext cx="1975758" cy="3592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98071" y="4514851"/>
              <a:ext cx="1755322" cy="3510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779813" y="5666015"/>
              <a:ext cx="873579" cy="4571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192235" y="5666015"/>
              <a:ext cx="1975758" cy="4327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876301" y="6096000"/>
              <a:ext cx="857250" cy="3415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461690" y="986431"/>
            <a:ext cx="4503179" cy="3132451"/>
            <a:chOff x="5461690" y="1015006"/>
            <a:chExt cx="4503179" cy="313245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61690" y="1015006"/>
              <a:ext cx="4503179" cy="3132451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/>
            <a:srcRect l="1455" t="79149" r="1912"/>
            <a:stretch>
              <a:fillRect/>
            </a:stretch>
          </p:blipFill>
          <p:spPr bwMode="auto">
            <a:xfrm>
              <a:off x="5527221" y="2873829"/>
              <a:ext cx="4351565" cy="65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正方形/長方形 18"/>
            <p:cNvSpPr/>
            <p:nvPr/>
          </p:nvSpPr>
          <p:spPr>
            <a:xfrm>
              <a:off x="7396844" y="3077934"/>
              <a:ext cx="2383970" cy="2449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657849" y="3077934"/>
              <a:ext cx="1077688" cy="2449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006193" y="3420110"/>
            <a:ext cx="4242707" cy="3111319"/>
            <a:chOff x="7949293" y="2807788"/>
            <a:chExt cx="4242707" cy="3111319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49293" y="2807788"/>
              <a:ext cx="4242707" cy="3111319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8" name="正方形/長方形 17"/>
            <p:cNvSpPr/>
            <p:nvPr/>
          </p:nvSpPr>
          <p:spPr>
            <a:xfrm>
              <a:off x="8871858" y="5257800"/>
              <a:ext cx="3194955" cy="3184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9191624" y="447674"/>
            <a:ext cx="2555421" cy="2111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MySQL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(</a:t>
            </a: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データベース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)</a:t>
            </a: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が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DB" pitchFamily="34" charset="-128"/>
              <a:ea typeface="A-OTF UD新丸ゴ Pro DB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使えるプランを選ぼう！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4891768" y="4474030"/>
            <a:ext cx="4320000" cy="1764846"/>
          </a:xfrm>
          <a:prstGeom prst="rect">
            <a:avLst/>
          </a:prstGeom>
          <a:solidFill>
            <a:srgbClr val="D8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891768" y="1778455"/>
            <a:ext cx="4320000" cy="1945820"/>
          </a:xfrm>
          <a:prstGeom prst="rect">
            <a:avLst/>
          </a:prstGeom>
          <a:solidFill>
            <a:srgbClr val="D8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インストール　</a:t>
            </a:r>
            <a:r>
              <a:rPr kumimoji="1" lang="en-US" altLang="ja-JP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No.1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6" y="4248150"/>
            <a:ext cx="3028950" cy="186064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2" name="グループ化 15"/>
          <p:cNvGrpSpPr/>
          <p:nvPr/>
        </p:nvGrpSpPr>
        <p:grpSpPr>
          <a:xfrm>
            <a:off x="5694589" y="5354410"/>
            <a:ext cx="2535544" cy="607586"/>
            <a:chOff x="5624021" y="337257"/>
            <a:chExt cx="3322541" cy="853333"/>
          </a:xfrm>
        </p:grpSpPr>
        <p:pic>
          <p:nvPicPr>
            <p:cNvPr id="9" name="Picture 3" descr="「FileZilla ロゴ」の画像検索結果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4720" r="31462"/>
            <a:stretch>
              <a:fillRect/>
            </a:stretch>
          </p:blipFill>
          <p:spPr bwMode="auto">
            <a:xfrm>
              <a:off x="5977904" y="337257"/>
              <a:ext cx="422648" cy="426171"/>
            </a:xfrm>
            <a:prstGeom prst="rect">
              <a:avLst/>
            </a:prstGeom>
            <a:noFill/>
          </p:spPr>
        </p:pic>
        <p:pic>
          <p:nvPicPr>
            <p:cNvPr id="10" name="Picture 5" descr="https://winscp-static-746341.c.cdn77.org/assets/images/logos/logo.png?v=4868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76081" y="393346"/>
              <a:ext cx="411090" cy="403615"/>
            </a:xfrm>
            <a:prstGeom prst="rect">
              <a:avLst/>
            </a:prstGeom>
            <a:noFill/>
          </p:spPr>
        </p:pic>
        <p:pic>
          <p:nvPicPr>
            <p:cNvPr id="11" name="Picture 7" descr="FFFTP（32bit版）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276741" y="398462"/>
              <a:ext cx="422297" cy="422297"/>
            </a:xfrm>
            <a:prstGeom prst="rect">
              <a:avLst/>
            </a:prstGeom>
            <a:noFill/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5624021" y="801555"/>
              <a:ext cx="1136819" cy="389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err="1" smtClean="0">
                  <a:latin typeface="A-OTF UD新丸ゴ Pro B" pitchFamily="34" charset="-128"/>
                  <a:ea typeface="A-OTF UD新丸ゴ Pro B" pitchFamily="34" charset="-128"/>
                </a:rPr>
                <a:t>FileZilla</a:t>
              </a:r>
              <a:endParaRPr kumimoji="1" lang="ja-JP" altLang="en-US" sz="1200" dirty="0">
                <a:latin typeface="A-OTF UD新丸ゴ Pro B" pitchFamily="34" charset="-128"/>
                <a:ea typeface="A-OTF UD新丸ゴ Pro B" pitchFamily="34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851056" y="801555"/>
              <a:ext cx="1078003" cy="389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err="1" smtClean="0">
                  <a:latin typeface="A-OTF UD新丸ゴ Pro B" pitchFamily="34" charset="-128"/>
                  <a:ea typeface="A-OTF UD新丸ゴ Pro B" pitchFamily="34" charset="-128"/>
                </a:rPr>
                <a:t>WinSCP</a:t>
              </a:r>
              <a:endParaRPr kumimoji="1" lang="ja-JP" altLang="en-US" sz="1200" dirty="0">
                <a:latin typeface="A-OTF UD新丸ゴ Pro B" pitchFamily="34" charset="-128"/>
                <a:ea typeface="A-OTF UD新丸ゴ Pro B" pitchFamily="34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034502" y="801555"/>
              <a:ext cx="912060" cy="389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-OTF UD新丸ゴ Pro B" pitchFamily="34" charset="-128"/>
                  <a:ea typeface="A-OTF UD新丸ゴ Pro B" pitchFamily="34" charset="-128"/>
                </a:rPr>
                <a:t>FFFTP</a:t>
              </a:r>
              <a:endParaRPr kumimoji="1" lang="ja-JP" altLang="en-US" sz="1200" dirty="0">
                <a:latin typeface="A-OTF UD新丸ゴ Pro B" pitchFamily="34" charset="-128"/>
                <a:ea typeface="A-OTF UD新丸ゴ Pro B" pitchFamily="34" charset="-128"/>
              </a:endParaRPr>
            </a:p>
          </p:txBody>
        </p:sp>
      </p:grp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276" y="1511141"/>
            <a:ext cx="3009899" cy="20865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" name="下矢印 16"/>
          <p:cNvSpPr/>
          <p:nvPr/>
        </p:nvSpPr>
        <p:spPr>
          <a:xfrm>
            <a:off x="1809750" y="3705225"/>
            <a:ext cx="647700" cy="4572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1809750" y="6219825"/>
            <a:ext cx="647700" cy="4572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53064" y="2262189"/>
            <a:ext cx="852486" cy="9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2839" y="2114550"/>
            <a:ext cx="1396822" cy="13620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下矢印 20"/>
          <p:cNvSpPr/>
          <p:nvPr/>
        </p:nvSpPr>
        <p:spPr>
          <a:xfrm rot="16200000">
            <a:off x="6648454" y="2619373"/>
            <a:ext cx="447676" cy="352428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891767" y="1509036"/>
            <a:ext cx="4320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 smtClean="0">
                <a:latin typeface="A-OTF UD新丸ゴ Pro DB" pitchFamily="34" charset="-128"/>
                <a:ea typeface="A-OTF UD新丸ゴ Pro DB" pitchFamily="34" charset="-128"/>
              </a:rPr>
              <a:t>WordPress</a:t>
            </a:r>
            <a:r>
              <a:rPr kumimoji="1" lang="ja-JP" altLang="en-US" sz="1400" dirty="0" smtClean="0">
                <a:latin typeface="A-OTF UD新丸ゴ Pro DB" pitchFamily="34" charset="-128"/>
                <a:ea typeface="A-OTF UD新丸ゴ Pro DB" pitchFamily="34" charset="-128"/>
              </a:rPr>
              <a:t>ファイル一式を解凍</a:t>
            </a:r>
            <a:endParaRPr kumimoji="1" lang="ja-JP" altLang="en-US" sz="14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891767" y="4204611"/>
            <a:ext cx="4320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A-OTF UD新丸ゴ Pro DB" pitchFamily="34" charset="-128"/>
                <a:ea typeface="A-OTF UD新丸ゴ Pro DB" pitchFamily="34" charset="-128"/>
              </a:rPr>
              <a:t>ファイルをアップロード</a:t>
            </a:r>
            <a:endParaRPr kumimoji="1" lang="ja-JP" altLang="en-US" sz="14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0114" y="5029200"/>
            <a:ext cx="1015870" cy="990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9" name="下矢印 28"/>
          <p:cNvSpPr/>
          <p:nvPr/>
        </p:nvSpPr>
        <p:spPr>
          <a:xfrm rot="16200000">
            <a:off x="2143129" y="5314954"/>
            <a:ext cx="371476" cy="809616"/>
          </a:xfrm>
          <a:prstGeom prst="downArrow">
            <a:avLst>
              <a:gd name="adj1" fmla="val 50000"/>
              <a:gd name="adj2" fmla="val 76701"/>
            </a:avLst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52726" y="5553075"/>
            <a:ext cx="2057400" cy="338554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  <a:latin typeface="A-OTF UD新丸ゴ Pro B" pitchFamily="34" charset="-128"/>
                <a:ea typeface="A-OTF UD新丸ゴ Pro B" pitchFamily="34" charset="-128"/>
              </a:rPr>
              <a:t>ドラッグ＆ドロップ</a:t>
            </a:r>
            <a:endParaRPr kumimoji="1" lang="ja-JP" altLang="en-US" sz="1600" dirty="0">
              <a:solidFill>
                <a:srgbClr val="FF0000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52725" y="3162300"/>
            <a:ext cx="1415772" cy="338554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  <a:latin typeface="A-OTF UD新丸ゴ Pro B" pitchFamily="34" charset="-128"/>
                <a:ea typeface="A-OTF UD新丸ゴ Pro B" pitchFamily="34" charset="-128"/>
              </a:rPr>
              <a:t>ダウンロード</a:t>
            </a:r>
            <a:endParaRPr kumimoji="1" lang="ja-JP" altLang="en-US" sz="1600" dirty="0">
              <a:solidFill>
                <a:srgbClr val="FF0000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62725" y="2047875"/>
            <a:ext cx="595035" cy="338554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  <a:latin typeface="A-OTF UD新丸ゴ Pro B" pitchFamily="34" charset="-128"/>
                <a:ea typeface="A-OTF UD新丸ゴ Pro B" pitchFamily="34" charset="-128"/>
              </a:rPr>
              <a:t>解凍</a:t>
            </a:r>
            <a:endParaRPr kumimoji="1" lang="ja-JP" altLang="en-US" sz="1600" dirty="0">
              <a:solidFill>
                <a:srgbClr val="FF0000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698673" y="4686300"/>
            <a:ext cx="27432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公開フォルダに</a:t>
            </a:r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FTP</a:t>
            </a:r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ソフトで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アップロードします。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186216"/>
            <a:ext cx="2532908" cy="153584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2" name="正方形/長方形 21"/>
          <p:cNvSpPr/>
          <p:nvPr/>
        </p:nvSpPr>
        <p:spPr>
          <a:xfrm>
            <a:off x="3781425" y="1460048"/>
            <a:ext cx="4320000" cy="1152523"/>
          </a:xfrm>
          <a:prstGeom prst="rect">
            <a:avLst/>
          </a:prstGeom>
          <a:solidFill>
            <a:srgbClr val="D8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インストール　</a:t>
            </a:r>
            <a:r>
              <a:rPr kumimoji="1" lang="en-US" altLang="ja-JP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No.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２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809750" y="3705225"/>
            <a:ext cx="647700" cy="4572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781424" y="1190629"/>
            <a:ext cx="4320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A-OTF UD新丸ゴ Pro DB" pitchFamily="34" charset="-128"/>
                <a:ea typeface="A-OTF UD新丸ゴ Pro DB" pitchFamily="34" charset="-128"/>
              </a:rPr>
              <a:t>ブラウザでアクセス</a:t>
            </a:r>
            <a:endParaRPr kumimoji="1" lang="ja-JP" altLang="en-US" sz="14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3095123"/>
            <a:ext cx="2543176" cy="152158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944" y="5029200"/>
            <a:ext cx="2549307" cy="13494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3" name="正方形/長方形 32"/>
          <p:cNvSpPr/>
          <p:nvPr/>
        </p:nvSpPr>
        <p:spPr>
          <a:xfrm>
            <a:off x="3781425" y="3354163"/>
            <a:ext cx="4320000" cy="1152523"/>
          </a:xfrm>
          <a:prstGeom prst="rect">
            <a:avLst/>
          </a:prstGeom>
          <a:solidFill>
            <a:srgbClr val="D8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781424" y="3084744"/>
            <a:ext cx="4320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A-OTF UD新丸ゴ Pro DB" pitchFamily="34" charset="-128"/>
                <a:ea typeface="A-OTF UD新丸ゴ Pro DB" pitchFamily="34" charset="-128"/>
              </a:rPr>
              <a:t>必要な情報を入力</a:t>
            </a:r>
            <a:endParaRPr kumimoji="1" lang="ja-JP" altLang="en-US" sz="14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781425" y="5297263"/>
            <a:ext cx="4320000" cy="1095374"/>
          </a:xfrm>
          <a:prstGeom prst="rect">
            <a:avLst/>
          </a:prstGeom>
          <a:solidFill>
            <a:srgbClr val="D8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781424" y="5027843"/>
            <a:ext cx="4320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A-OTF UD新丸ゴ Pro DB" pitchFamily="34" charset="-128"/>
                <a:ea typeface="A-OTF UD新丸ゴ Pro DB" pitchFamily="34" charset="-128"/>
              </a:rPr>
              <a:t>インストール完了</a:t>
            </a:r>
            <a:endParaRPr kumimoji="1" lang="ja-JP" altLang="en-US" sz="14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37" name="下矢印 36"/>
          <p:cNvSpPr/>
          <p:nvPr/>
        </p:nvSpPr>
        <p:spPr>
          <a:xfrm>
            <a:off x="1619251" y="2735037"/>
            <a:ext cx="495299" cy="355145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下矢印 37"/>
          <p:cNvSpPr/>
          <p:nvPr/>
        </p:nvSpPr>
        <p:spPr>
          <a:xfrm>
            <a:off x="1619251" y="4645477"/>
            <a:ext cx="495299" cy="355145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3788228" y="1526722"/>
            <a:ext cx="4310743" cy="1077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公開</a:t>
            </a:r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URL</a:t>
            </a:r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にブラウザでアクセスします。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788228" y="3412672"/>
            <a:ext cx="4310743" cy="1077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ブログのタイトルなどの基本情報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データベースの情報を入力します。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788228" y="5339443"/>
            <a:ext cx="4310743" cy="1077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ログイン画面が表示されたら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インストール成功です。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8669110" y="1190624"/>
            <a:ext cx="2940504" cy="2320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776606" y="1738992"/>
            <a:ext cx="271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公開</a:t>
            </a:r>
            <a:r>
              <a:rPr kumimoji="1"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URL</a:t>
            </a:r>
          </a:p>
          <a:p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https://nanahp.com</a:t>
            </a:r>
            <a:endParaRPr kumimoji="1" lang="ja-JP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DB" pitchFamily="34" charset="-128"/>
              <a:ea typeface="A-OTF UD新丸ゴ Pro DB" pitchFamily="34" charset="-128"/>
            </a:endParaRPr>
          </a:p>
          <a:p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776606" y="2457449"/>
            <a:ext cx="300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管理画面</a:t>
            </a:r>
            <a:r>
              <a:rPr kumimoji="1"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URL</a:t>
            </a:r>
          </a:p>
          <a:p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DB" pitchFamily="34" charset="-128"/>
                <a:ea typeface="A-OTF UD新丸ゴ Pro DB" pitchFamily="34" charset="-128"/>
              </a:rPr>
              <a:t>https://nanahp.com/wp-admin/</a:t>
            </a:r>
            <a:endParaRPr kumimoji="1" lang="ja-JP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DB" pitchFamily="34" charset="-128"/>
              <a:ea typeface="A-OTF UD新丸ゴ Pro DB" pitchFamily="34" charset="-128"/>
            </a:endParaRPr>
          </a:p>
          <a:p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3781425" y="1460048"/>
            <a:ext cx="4320000" cy="1152523"/>
          </a:xfrm>
          <a:prstGeom prst="rect">
            <a:avLst/>
          </a:prstGeom>
          <a:solidFill>
            <a:srgbClr val="D8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の簡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単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インストール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781424" y="1190629"/>
            <a:ext cx="4320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A-OTF UD新丸ゴ Pro DB" pitchFamily="34" charset="-128"/>
                <a:ea typeface="A-OTF UD新丸ゴ Pro DB" pitchFamily="34" charset="-128"/>
              </a:rPr>
              <a:t>ブラウザで管理画面にアクセス</a:t>
            </a:r>
            <a:endParaRPr kumimoji="1" lang="ja-JP" altLang="en-US" sz="14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44" y="5029200"/>
            <a:ext cx="2549307" cy="13494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3" name="正方形/長方形 32"/>
          <p:cNvSpPr/>
          <p:nvPr/>
        </p:nvSpPr>
        <p:spPr>
          <a:xfrm>
            <a:off x="3781425" y="3354163"/>
            <a:ext cx="4320000" cy="1152523"/>
          </a:xfrm>
          <a:prstGeom prst="rect">
            <a:avLst/>
          </a:prstGeom>
          <a:solidFill>
            <a:srgbClr val="D8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781424" y="3084744"/>
            <a:ext cx="4320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A-OTF UD新丸ゴ Pro DB" pitchFamily="34" charset="-128"/>
                <a:ea typeface="A-OTF UD新丸ゴ Pro DB" pitchFamily="34" charset="-128"/>
              </a:rPr>
              <a:t>必要な情報を入力</a:t>
            </a:r>
            <a:endParaRPr kumimoji="1" lang="ja-JP" altLang="en-US" sz="14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781425" y="5297263"/>
            <a:ext cx="4320000" cy="1095374"/>
          </a:xfrm>
          <a:prstGeom prst="rect">
            <a:avLst/>
          </a:prstGeom>
          <a:solidFill>
            <a:srgbClr val="D8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781424" y="5027843"/>
            <a:ext cx="4320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A-OTF UD新丸ゴ Pro DB" pitchFamily="34" charset="-128"/>
                <a:ea typeface="A-OTF UD新丸ゴ Pro DB" pitchFamily="34" charset="-128"/>
              </a:rPr>
              <a:t>インストール完了</a:t>
            </a:r>
            <a:endParaRPr kumimoji="1" lang="ja-JP" altLang="en-US" sz="14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38" name="下矢印 37"/>
          <p:cNvSpPr/>
          <p:nvPr/>
        </p:nvSpPr>
        <p:spPr>
          <a:xfrm>
            <a:off x="1619251" y="4645477"/>
            <a:ext cx="495299" cy="355145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3788228" y="1526722"/>
            <a:ext cx="4310743" cy="1077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公開</a:t>
            </a:r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URL</a:t>
            </a:r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にブラウザでアクセスします。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788228" y="3412672"/>
            <a:ext cx="4310743" cy="1077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ブログのタイトルなどの基本情報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データベースの情報を入力します。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788228" y="5339443"/>
            <a:ext cx="4310743" cy="1077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ログイン画面が表示されたら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インストール成功です。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pic>
        <p:nvPicPr>
          <p:cNvPr id="1026" name="Picture 2" descr="簡単インストールにフォーカスしたスクリーンショッ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976" y="1202420"/>
            <a:ext cx="1551744" cy="1393823"/>
          </a:xfrm>
          <a:prstGeom prst="rect">
            <a:avLst/>
          </a:prstGeom>
          <a:noFill/>
        </p:spPr>
      </p:pic>
      <p:sp>
        <p:nvSpPr>
          <p:cNvPr id="37" name="下矢印 36"/>
          <p:cNvSpPr/>
          <p:nvPr/>
        </p:nvSpPr>
        <p:spPr>
          <a:xfrm>
            <a:off x="1611086" y="2612573"/>
            <a:ext cx="495299" cy="355145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簡単インストールプログラム設定画面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626" y="2986910"/>
            <a:ext cx="1232809" cy="1635527"/>
          </a:xfrm>
          <a:prstGeom prst="rect">
            <a:avLst/>
          </a:prstGeom>
          <a:noFill/>
        </p:spPr>
      </p:pic>
      <p:pic>
        <p:nvPicPr>
          <p:cNvPr id="1030" name="Picture 6" descr="https://www.xserver.ne.jp/img/manual/man_install_auto_1.png?date=190328"/>
          <p:cNvPicPr>
            <a:picLocks noChangeAspect="1" noChangeArrowheads="1"/>
          </p:cNvPicPr>
          <p:nvPr/>
        </p:nvPicPr>
        <p:blipFill>
          <a:blip r:embed="rId3"/>
          <a:srcRect l="23883" t="78267" r="48810" b="5477"/>
          <a:stretch>
            <a:fillRect/>
          </a:stretch>
        </p:blipFill>
        <p:spPr bwMode="auto">
          <a:xfrm>
            <a:off x="2045313" y="1967592"/>
            <a:ext cx="1236729" cy="6613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エックスサーバー"/>
          <p:cNvPicPr>
            <a:picLocks noChangeAspect="1" noChangeArrowheads="1"/>
          </p:cNvPicPr>
          <p:nvPr/>
        </p:nvPicPr>
        <p:blipFill>
          <a:blip r:embed="rId5"/>
          <a:srcRect r="38335"/>
          <a:stretch>
            <a:fillRect/>
          </a:stretch>
        </p:blipFill>
        <p:spPr bwMode="auto">
          <a:xfrm>
            <a:off x="5454199" y="522514"/>
            <a:ext cx="1837088" cy="33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に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ログインしよう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190"/>
          <a:stretch>
            <a:fillRect/>
          </a:stretch>
        </p:blipFill>
        <p:spPr bwMode="auto">
          <a:xfrm>
            <a:off x="661699" y="2195651"/>
            <a:ext cx="4861646" cy="324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474" y="1725247"/>
            <a:ext cx="4401271" cy="75254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3" name="正方形/長方形 52"/>
          <p:cNvSpPr/>
          <p:nvPr/>
        </p:nvSpPr>
        <p:spPr>
          <a:xfrm>
            <a:off x="6219825" y="3390449"/>
            <a:ext cx="4836102" cy="1152523"/>
          </a:xfrm>
          <a:prstGeom prst="rect">
            <a:avLst/>
          </a:prstGeom>
          <a:solidFill>
            <a:srgbClr val="D8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https://</a:t>
            </a:r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ドメイン</a:t>
            </a:r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/</a:t>
            </a:r>
            <a:r>
              <a:rPr kumimoji="1" lang="en-US" altLang="ja-JP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wp</a:t>
            </a:r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-admin</a:t>
            </a: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219824" y="3121030"/>
            <a:ext cx="4836102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A-OTF UD新丸ゴ Pro DB" pitchFamily="34" charset="-128"/>
                <a:ea typeface="A-OTF UD新丸ゴ Pro DB" pitchFamily="34" charset="-128"/>
              </a:rPr>
              <a:t>ブラウザでアクセス</a:t>
            </a:r>
            <a:endParaRPr kumimoji="1" lang="ja-JP" altLang="en-US" sz="14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36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9130" y="468088"/>
            <a:ext cx="8598907" cy="5619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altLang="en-US" sz="2400" b="1" dirty="0" smtClean="0">
                <a:latin typeface="A-OTF UD新丸ゴ Pro H" pitchFamily="34" charset="-128"/>
                <a:ea typeface="A-OTF UD新丸ゴ Pro H" pitchFamily="34" charset="-128"/>
              </a:rPr>
              <a:t>チェック表　</a:t>
            </a:r>
            <a:r>
              <a:rPr lang="en-US" altLang="ja-JP" sz="2400" b="1" dirty="0" err="1" smtClean="0">
                <a:latin typeface="A-OTF UD新丸ゴ Pro H" pitchFamily="34" charset="-128"/>
                <a:ea typeface="A-OTF UD新丸ゴ Pro H" pitchFamily="34" charset="-128"/>
              </a:rPr>
              <a:t>WordPress</a:t>
            </a:r>
            <a:r>
              <a:rPr altLang="en-US" sz="2400" b="1" dirty="0" smtClean="0">
                <a:latin typeface="A-OTF UD新丸ゴ Pro H" pitchFamily="34" charset="-128"/>
                <a:ea typeface="A-OTF UD新丸ゴ Pro H" pitchFamily="34" charset="-128"/>
              </a:rPr>
              <a:t>カリキュラム　入門編</a:t>
            </a:r>
            <a:endParaRPr altLang="en-US" sz="2400" b="1" dirty="0">
              <a:latin typeface="A-OTF UD新丸ゴ Pro H" pitchFamily="34" charset="-128"/>
              <a:ea typeface="A-OTF UD新丸ゴ Pro H" pitchFamily="34" charset="-128"/>
            </a:endParaRPr>
          </a:p>
        </p:txBody>
      </p:sp>
      <p:graphicFrame>
        <p:nvGraphicFramePr>
          <p:cNvPr id="4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650649" y="1023031"/>
          <a:ext cx="9717996" cy="545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22"/>
                <a:gridCol w="374200"/>
                <a:gridCol w="3912037"/>
                <a:gridCol w="424543"/>
                <a:gridCol w="424543"/>
                <a:gridCol w="4171951"/>
              </a:tblGrid>
              <a:tr h="34777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gridSpan="5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effectLst/>
                        </a:rPr>
                        <a:t>チェック表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rowSpan="7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A-OTF UD新丸ゴ Pro H" pitchFamily="34" charset="-128"/>
                          <a:ea typeface="A-OTF UD新丸ゴ Pro H" pitchFamily="34" charset="-128"/>
                        </a:rPr>
                        <a:t>基本</a:t>
                      </a:r>
                      <a:endParaRPr kumimoji="1" lang="ja-JP" sz="1000" b="1" dirty="0"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err="1" smtClean="0">
                          <a:latin typeface="+mj-ea"/>
                          <a:ea typeface="+mj-ea"/>
                        </a:rPr>
                        <a:t>WordPress</a:t>
                      </a:r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とは？</a:t>
                      </a:r>
                    </a:p>
                  </a:txBody>
                  <a:tcPr marL="68580" marR="68580" marT="9525" marB="0" anchor="ctr"/>
                </a:tc>
                <a:tc rowSpan="10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H" pitchFamily="34" charset="-128"/>
                          <a:ea typeface="A-OTF UD新丸ゴ Pro H" pitchFamily="34" charset="-128"/>
                        </a:rPr>
                        <a:t>製作（応用編）</a:t>
                      </a:r>
                      <a:endParaRPr lang="ja-JP" altLang="en-US" sz="1000" dirty="0">
                        <a:latin typeface="A-OTF UD新丸ゴ Pro H" pitchFamily="34" charset="-128"/>
                        <a:ea typeface="A-OTF UD新丸ゴ Pro H" pitchFamily="34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トップページの作成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20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342900" lvl="1" indent="-342900"/>
                      <a:r>
                        <a:rPr lang="en-US" altLang="ja-JP" sz="1000" dirty="0" err="1" smtClean="0">
                          <a:latin typeface="+mj-ea"/>
                          <a:ea typeface="+mj-ea"/>
                        </a:rPr>
                        <a:t>WordPress</a:t>
                      </a:r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で何がつくれるか？</a:t>
                      </a: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8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下層ページの作成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20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ホームページとブログの作り方の違い</a:t>
                      </a: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8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お問い合わせページの作成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必要なもの（サーバーとドメインの用意）</a:t>
                      </a: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コンテンツを作成する（画像・文章・リンク）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342900" lvl="1" indent="-342900"/>
                      <a:r>
                        <a:rPr kumimoji="1" lang="en-US" altLang="ja-JP" sz="1000" kern="1200" dirty="0" err="1" smtClean="0">
                          <a:latin typeface="+mj-ea"/>
                          <a:ea typeface="+mj-ea"/>
                        </a:rPr>
                        <a:t>WordPress</a:t>
                      </a: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インストール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kern="1200" dirty="0" smtClean="0">
                          <a:latin typeface="+mj-ea"/>
                          <a:ea typeface="+mj-ea"/>
                        </a:rPr>
                        <a:t>SEO</a:t>
                      </a: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対策を意識したページ作成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20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kern="1200" dirty="0" err="1" smtClean="0">
                          <a:latin typeface="+mj-ea"/>
                          <a:ea typeface="+mj-ea"/>
                        </a:rPr>
                        <a:t>WordPress</a:t>
                      </a: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の画面構成と使い方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8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ea"/>
                          <a:ea typeface="+mj-ea"/>
                        </a:rPr>
                        <a:t>ネットショップを構築する</a:t>
                      </a:r>
                      <a:endParaRPr kumimoji="1" lang="en-US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20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342900" lvl="1" indent="-342900"/>
                      <a:r>
                        <a:rPr kumimoji="1" lang="en-US" altLang="ja-JP" sz="1000" kern="1200" dirty="0" err="1" smtClean="0">
                          <a:latin typeface="+mj-ea"/>
                          <a:ea typeface="+mj-ea"/>
                        </a:rPr>
                        <a:t>WordPress</a:t>
                      </a: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の用語と基本設定</a:t>
                      </a:r>
                      <a:endParaRPr lang="ja-JP" altLang="en-US" sz="1000" dirty="0" smtClean="0">
                        <a:latin typeface="+mj-ea"/>
                        <a:ea typeface="+mj-ea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000" dirty="0"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ea"/>
                          <a:ea typeface="+mj-ea"/>
                        </a:rPr>
                        <a:t>会員制サイトを構築する</a:t>
                      </a:r>
                      <a:endParaRPr kumimoji="1" lang="en-US" altLang="ja-JP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A-OTF UD新丸ゴ Pro H" pitchFamily="34" charset="-128"/>
                          <a:ea typeface="A-OTF UD新丸ゴ Pro H" pitchFamily="34" charset="-128"/>
                        </a:rPr>
                        <a:t>製作（入門編）</a:t>
                      </a:r>
                      <a:endParaRPr kumimoji="1" lang="ja-JP" altLang="en-US" sz="1000" b="1" dirty="0" smtClean="0"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記事の作成（投稿ページの基本）</a:t>
                      </a:r>
                      <a:endParaRPr lang="ja-JP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000" dirty="0"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lang="ja-JP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スマホ対応（レスポンシブ対応）</a:t>
                      </a: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ページの作成（固定ページの基本）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000" dirty="0"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lang="ja-JP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デザインをカスタマイズ（</a:t>
                      </a:r>
                      <a:r>
                        <a:rPr lang="en-US" altLang="ja-JP" sz="1000" dirty="0" smtClean="0">
                          <a:latin typeface="+mj-ea"/>
                          <a:ea typeface="+mj-ea"/>
                        </a:rPr>
                        <a:t>HTML</a:t>
                      </a:r>
                      <a:r>
                        <a:rPr lang="ja-JP" altLang="en-US" sz="1000" dirty="0" err="1" smtClean="0"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altLang="ja-JP" sz="1000" dirty="0" err="1" smtClean="0">
                          <a:latin typeface="+mj-ea"/>
                          <a:ea typeface="+mj-ea"/>
                        </a:rPr>
                        <a:t>CSS,JavaScript</a:t>
                      </a:r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）</a:t>
                      </a:r>
                      <a:endParaRPr lang="ja-JP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レイアウトの作成（ウィジェット、メニュー）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000" dirty="0"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lang="ja-JP" altLang="en-US" sz="1000" dirty="0" smtClean="0">
                        <a:latin typeface="+mj-ea"/>
                        <a:ea typeface="+mj-ea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機能をカスタマイズ（</a:t>
                      </a:r>
                      <a:r>
                        <a:rPr lang="en-US" altLang="ja-JP" sz="1000" dirty="0" smtClean="0">
                          <a:latin typeface="+mj-ea"/>
                          <a:ea typeface="+mj-ea"/>
                        </a:rPr>
                        <a:t>functions.php</a:t>
                      </a:r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）</a:t>
                      </a:r>
                      <a:endParaRPr lang="ja-JP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テーマのインストールと設定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rowSpan="7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A-OTF UD新丸ゴ Pro H" pitchFamily="34" charset="-128"/>
                          <a:ea typeface="A-OTF UD新丸ゴ Pro H" pitchFamily="34" charset="-128"/>
                        </a:rPr>
                        <a:t>運用編</a:t>
                      </a:r>
                      <a:endParaRPr kumimoji="1" lang="ja-JP" sz="1000" dirty="0"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アップデートする（</a:t>
                      </a:r>
                      <a:r>
                        <a:rPr kumimoji="1" lang="en-US" altLang="ja-JP" sz="1000" kern="120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WordPress</a:t>
                      </a:r>
                      <a:r>
                        <a:rPr kumimoji="1" lang="ja-JP" altLang="en-US" sz="1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本体・プラグイン）</a:t>
                      </a: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プラグインのインストールと設定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バックアップをとる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rowSpan="5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A-OTF UD新丸ゴ Pro H" pitchFamily="34" charset="-128"/>
                          <a:ea typeface="A-OTF UD新丸ゴ Pro H" pitchFamily="34" charset="-128"/>
                        </a:rPr>
                        <a:t>設計編</a:t>
                      </a:r>
                      <a:endParaRPr kumimoji="1" lang="ja-JP" sz="1000" dirty="0"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サイト設計（目的・ターゲット・コンセプト）</a:t>
                      </a:r>
                      <a:endParaRPr lang="ja-JP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セキュリティ対策</a:t>
                      </a: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サイトマップを決める（ページ一覧）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ea"/>
                          <a:ea typeface="+mj-ea"/>
                        </a:rPr>
                        <a:t>SEO</a:t>
                      </a:r>
                      <a:r>
                        <a:rPr kumimoji="1" lang="ja-JP" altLang="en-US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ea"/>
                          <a:ea typeface="+mj-ea"/>
                        </a:rPr>
                        <a:t>対策する（内部対策・外部対策）</a:t>
                      </a:r>
                      <a:endParaRPr lang="ja-JP" altLang="en-US" sz="1000" dirty="0" smtClean="0">
                        <a:latin typeface="+mj-ea"/>
                        <a:ea typeface="+mj-ea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レイアウトを決める（ウィジェット、メニュー）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latin typeface="+mj-ea"/>
                          <a:ea typeface="+mj-ea"/>
                        </a:rPr>
                        <a:t>集客する（</a:t>
                      </a:r>
                      <a:r>
                        <a:rPr kumimoji="1" lang="en-US" altLang="ja-JP" sz="1000" dirty="0" smtClean="0">
                          <a:latin typeface="+mj-ea"/>
                          <a:ea typeface="+mj-ea"/>
                        </a:rPr>
                        <a:t>SNS</a:t>
                      </a:r>
                      <a:r>
                        <a:rPr kumimoji="1" lang="ja-JP" altLang="en-US" sz="1000" dirty="0" smtClean="0">
                          <a:latin typeface="+mj-ea"/>
                          <a:ea typeface="+mj-ea"/>
                        </a:rPr>
                        <a:t>連携・</a:t>
                      </a:r>
                      <a:r>
                        <a:rPr kumimoji="1" lang="en-US" altLang="ja-JP" sz="1000" dirty="0" smtClean="0">
                          <a:latin typeface="+mj-ea"/>
                          <a:ea typeface="+mj-ea"/>
                        </a:rPr>
                        <a:t>YouTube</a:t>
                      </a:r>
                      <a:r>
                        <a:rPr kumimoji="1" lang="ja-JP" altLang="en-US" sz="1000" dirty="0" smtClean="0">
                          <a:latin typeface="+mj-ea"/>
                          <a:ea typeface="+mj-ea"/>
                        </a:rPr>
                        <a:t>連携</a:t>
                      </a:r>
                      <a:r>
                        <a:rPr kumimoji="1" lang="ja-JP" altLang="en-US" sz="1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）</a:t>
                      </a:r>
                      <a:endParaRPr kumimoji="1" lang="en-US" altLang="ja-JP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デザインを選ぶ（目的にあったテーマ選び）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ja-JP" altLang="en-US" sz="1000" dirty="0">
                        <a:latin typeface="A-OTF UD新丸ゴ Pro H" pitchFamily="34" charset="-128"/>
                        <a:ea typeface="A-OTF UD新丸ゴ Pro H" pitchFamily="34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altLang="en-US" sz="10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ea"/>
                          <a:ea typeface="+mj-ea"/>
                        </a:rPr>
                        <a:t>広告バナー・アドセンスの導入</a:t>
                      </a:r>
                      <a:endParaRPr kumimoji="1" lang="en-US" altLang="ja-JP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300685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000" dirty="0" smtClean="0">
                          <a:effectLst/>
                          <a:latin typeface="+mj-ea"/>
                          <a:ea typeface="+mj-ea"/>
                        </a:rPr>
                        <a:t>□</a:t>
                      </a:r>
                      <a:endParaRPr kumimoji="1" lang="ja-JP" sz="10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latin typeface="+mj-ea"/>
                          <a:ea typeface="+mj-ea"/>
                        </a:rPr>
                        <a:t>プラグインを選ぶ（必要なプラグインの選定）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100" dirty="0"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□</a:t>
                      </a:r>
                      <a:endParaRPr kumimoji="1" lang="ja-JP" altLang="en-US" sz="1000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+mj-ea"/>
                          <a:ea typeface="+mj-ea"/>
                        </a:rPr>
                        <a:t>アクセス解析する</a:t>
                      </a: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81719" y="10287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✔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72100" y="1387929"/>
            <a:ext cx="5037364" cy="5102678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69471" y="4996543"/>
            <a:ext cx="4702629" cy="149406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7936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768" y="0"/>
            <a:ext cx="9342406" cy="6858000"/>
          </a:xfrm>
        </p:spPr>
        <p:txBody>
          <a:bodyPr anchor="ctr">
            <a:noAutofit/>
          </a:bodyPr>
          <a:lstStyle/>
          <a:p>
            <a:pPr marL="342900" lvl="1" indent="-342900" algn="ctr"/>
            <a:r>
              <a:rPr lang="en-US" altLang="ja-JP" sz="5400" dirty="0" err="1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WordPress</a:t>
            </a:r>
            <a:r>
              <a:rPr altLang="en-US" sz="5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設定・用語</a:t>
            </a:r>
            <a:r>
              <a:rPr lang="en-US" altLang="en-US" sz="5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/>
            </a:r>
            <a:br>
              <a:rPr lang="en-US" altLang="en-US" sz="5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</a:br>
            <a:r>
              <a:rPr altLang="en-US" sz="5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チェックリスト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の管理画面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2"/>
          <p:cNvGrpSpPr/>
          <p:nvPr/>
        </p:nvGrpSpPr>
        <p:grpSpPr>
          <a:xfrm>
            <a:off x="2302329" y="1796142"/>
            <a:ext cx="6523264" cy="3878036"/>
            <a:chOff x="3446689" y="2212521"/>
            <a:chExt cx="5289097" cy="3020786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46689" y="2218646"/>
              <a:ext cx="5256440" cy="2997591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" name="正方形/長方形 6"/>
            <p:cNvSpPr/>
            <p:nvPr/>
          </p:nvSpPr>
          <p:spPr>
            <a:xfrm>
              <a:off x="4212772" y="2375807"/>
              <a:ext cx="4523014" cy="28575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461658" y="2212521"/>
              <a:ext cx="5274128" cy="15512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461658" y="2375807"/>
              <a:ext cx="759278" cy="285750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769304" y="1136073"/>
            <a:ext cx="233362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FF0000"/>
                </a:solidFill>
                <a:latin typeface="A-OTF UD新丸ゴ Pro B" pitchFamily="34" charset="-128"/>
                <a:ea typeface="A-OTF UD新丸ゴ Pro B" pitchFamily="34" charset="-128"/>
              </a:rPr>
              <a:t>ツールバー</a:t>
            </a:r>
            <a:endParaRPr kumimoji="1" lang="ja-JP" altLang="en-US" sz="1600" dirty="0">
              <a:solidFill>
                <a:srgbClr val="FF0000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2698" y="2623457"/>
            <a:ext cx="430887" cy="27976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FF0000"/>
                </a:solidFill>
                <a:latin typeface="A-OTF UD新丸ゴ Pro B" pitchFamily="34" charset="-128"/>
                <a:ea typeface="A-OTF UD新丸ゴ Pro B" pitchFamily="34" charset="-128"/>
              </a:rPr>
              <a:t>ナビゲーションメニュー</a:t>
            </a:r>
            <a:endParaRPr kumimoji="1" lang="ja-JP" altLang="en-US" sz="1600" dirty="0">
              <a:solidFill>
                <a:srgbClr val="FF0000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23651" y="6040830"/>
            <a:ext cx="245608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FF0000"/>
                </a:solidFill>
                <a:latin typeface="A-OTF UD新丸ゴ Pro B" pitchFamily="34" charset="-128"/>
                <a:ea typeface="A-OTF UD新丸ゴ Pro B" pitchFamily="34" charset="-128"/>
              </a:rPr>
              <a:t>作業エリア</a:t>
            </a:r>
            <a:endParaRPr kumimoji="1" lang="ja-JP" altLang="en-US" sz="1600" dirty="0">
              <a:solidFill>
                <a:srgbClr val="FF0000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rot="5400000">
            <a:off x="5632748" y="1583876"/>
            <a:ext cx="486504" cy="11418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0800000" flipV="1">
            <a:off x="1659745" y="3676072"/>
            <a:ext cx="704765" cy="20352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6200000" flipV="1">
            <a:off x="5693719" y="5694718"/>
            <a:ext cx="557453" cy="21470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9"/>
          <p:cNvGrpSpPr/>
          <p:nvPr/>
        </p:nvGrpSpPr>
        <p:grpSpPr>
          <a:xfrm>
            <a:off x="8137236" y="1330036"/>
            <a:ext cx="1468582" cy="655783"/>
            <a:chOff x="8137236" y="1330036"/>
            <a:chExt cx="1468582" cy="655783"/>
          </a:xfrm>
        </p:grpSpPr>
        <p:cxnSp>
          <p:nvCxnSpPr>
            <p:cNvPr id="20" name="直線コネクタ 19"/>
            <p:cNvCxnSpPr>
              <a:endCxn id="18" idx="0"/>
            </p:cNvCxnSpPr>
            <p:nvPr/>
          </p:nvCxnSpPr>
          <p:spPr>
            <a:xfrm rot="10800000" flipV="1">
              <a:off x="8474365" y="1487054"/>
              <a:ext cx="337129" cy="29556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/>
            <p:cNvSpPr/>
            <p:nvPr/>
          </p:nvSpPr>
          <p:spPr>
            <a:xfrm>
              <a:off x="8137236" y="1782618"/>
              <a:ext cx="674255" cy="2032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510031" y="1330036"/>
              <a:ext cx="1095787" cy="24622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FF0000"/>
                  </a:solidFill>
                  <a:latin typeface="A-OTF UD新丸ゴ Pro B" pitchFamily="34" charset="-128"/>
                  <a:ea typeface="A-OTF UD新丸ゴ Pro B" pitchFamily="34" charset="-128"/>
                </a:rPr>
                <a:t>ユーザー情報</a:t>
              </a:r>
              <a:endParaRPr kumimoji="1" lang="ja-JP" altLang="en-US" sz="1000" dirty="0">
                <a:solidFill>
                  <a:srgbClr val="FF0000"/>
                </a:solidFill>
                <a:latin typeface="A-OTF UD新丸ゴ Pro B" pitchFamily="34" charset="-128"/>
                <a:ea typeface="A-OTF UD新丸ゴ Pro B" pitchFamily="34" charset="-128"/>
              </a:endParaRPr>
            </a:p>
          </p:txBody>
        </p:sp>
      </p:grpSp>
      <p:grpSp>
        <p:nvGrpSpPr>
          <p:cNvPr id="4" name="グループ化 30"/>
          <p:cNvGrpSpPr/>
          <p:nvPr/>
        </p:nvGrpSpPr>
        <p:grpSpPr>
          <a:xfrm>
            <a:off x="2016867" y="1397494"/>
            <a:ext cx="2111788" cy="616036"/>
            <a:chOff x="2016867" y="1397494"/>
            <a:chExt cx="2111788" cy="616036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>
              <a:off x="2369127" y="1593273"/>
              <a:ext cx="249382" cy="1477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>
              <a:off x="2503054" y="1801092"/>
              <a:ext cx="1625601" cy="21243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016867" y="1397494"/>
              <a:ext cx="984951" cy="24622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FF0000"/>
                  </a:solidFill>
                  <a:latin typeface="A-OTF UD新丸ゴ Pro B" pitchFamily="34" charset="-128"/>
                  <a:ea typeface="A-OTF UD新丸ゴ Pro B" pitchFamily="34" charset="-128"/>
                </a:rPr>
                <a:t>タイトル</a:t>
              </a:r>
              <a:endParaRPr kumimoji="1" lang="ja-JP" altLang="en-US" sz="1000" dirty="0">
                <a:solidFill>
                  <a:srgbClr val="FF0000"/>
                </a:solidFill>
                <a:latin typeface="A-OTF UD新丸ゴ Pro B" pitchFamily="34" charset="-128"/>
                <a:ea typeface="A-OTF UD新丸ゴ Pro B" pitchFamily="34" charset="-128"/>
              </a:endParaRPr>
            </a:p>
          </p:txBody>
        </p:sp>
      </p:grpSp>
      <p:grpSp>
        <p:nvGrpSpPr>
          <p:cNvPr id="6" name="グループ化 28"/>
          <p:cNvGrpSpPr/>
          <p:nvPr/>
        </p:nvGrpSpPr>
        <p:grpSpPr>
          <a:xfrm>
            <a:off x="7259782" y="2004291"/>
            <a:ext cx="1773382" cy="581534"/>
            <a:chOff x="7259782" y="2004291"/>
            <a:chExt cx="1773382" cy="581534"/>
          </a:xfrm>
        </p:grpSpPr>
        <p:cxnSp>
          <p:nvCxnSpPr>
            <p:cNvPr id="22" name="直線コネクタ 21"/>
            <p:cNvCxnSpPr/>
            <p:nvPr/>
          </p:nvCxnSpPr>
          <p:spPr>
            <a:xfrm rot="16200000" flipV="1">
              <a:off x="7989456" y="2235201"/>
              <a:ext cx="166252" cy="1477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7259782" y="2004291"/>
              <a:ext cx="886691" cy="1847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826540" y="2339604"/>
              <a:ext cx="1206624" cy="24622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FF0000"/>
                  </a:solidFill>
                  <a:latin typeface="A-OTF UD新丸ゴ Pro B" pitchFamily="34" charset="-128"/>
                  <a:ea typeface="A-OTF UD新丸ゴ Pro B" pitchFamily="34" charset="-128"/>
                </a:rPr>
                <a:t>表示オプション</a:t>
              </a:r>
              <a:endParaRPr kumimoji="1" lang="ja-JP" altLang="en-US" sz="1000" dirty="0">
                <a:solidFill>
                  <a:srgbClr val="FF0000"/>
                </a:solidFill>
                <a:latin typeface="A-OTF UD新丸ゴ Pro B" pitchFamily="34" charset="-128"/>
                <a:ea typeface="A-OTF UD新丸ゴ Pro B" pitchFamily="34" charset="-128"/>
              </a:endParaRPr>
            </a:p>
          </p:txBody>
        </p:sp>
      </p:grpSp>
      <p:grpSp>
        <p:nvGrpSpPr>
          <p:cNvPr id="13" name="グループ化 47"/>
          <p:cNvGrpSpPr/>
          <p:nvPr/>
        </p:nvGrpSpPr>
        <p:grpSpPr>
          <a:xfrm>
            <a:off x="2299854" y="4738255"/>
            <a:ext cx="1015999" cy="636951"/>
            <a:chOff x="2503054" y="1828800"/>
            <a:chExt cx="1015999" cy="636951"/>
          </a:xfrm>
        </p:grpSpPr>
        <p:cxnSp>
          <p:nvCxnSpPr>
            <p:cNvPr id="49" name="直線コネクタ 48"/>
            <p:cNvCxnSpPr/>
            <p:nvPr/>
          </p:nvCxnSpPr>
          <p:spPr>
            <a:xfrm rot="16200000" flipH="1">
              <a:off x="2849417" y="2101272"/>
              <a:ext cx="193964" cy="738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/>
          </p:nvSpPr>
          <p:spPr>
            <a:xfrm>
              <a:off x="2503054" y="1828800"/>
              <a:ext cx="932873" cy="18473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534102" y="2219530"/>
              <a:ext cx="984951" cy="24622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FF0000"/>
                  </a:solidFill>
                  <a:latin typeface="A-OTF UD新丸ゴ Pro B" pitchFamily="34" charset="-128"/>
                  <a:ea typeface="A-OTF UD新丸ゴ Pro B" pitchFamily="34" charset="-128"/>
                </a:rPr>
                <a:t>タイトル</a:t>
              </a:r>
              <a:endParaRPr kumimoji="1" lang="ja-JP" altLang="en-US" sz="1000" dirty="0">
                <a:solidFill>
                  <a:srgbClr val="FF0000"/>
                </a:solidFill>
                <a:latin typeface="A-OTF UD新丸ゴ Pro B" pitchFamily="34" charset="-128"/>
                <a:ea typeface="A-OTF UD新丸ゴ Pro B" pitchFamily="34" charset="-12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7936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076036" y="1320801"/>
            <a:ext cx="1399310" cy="4581237"/>
            <a:chOff x="651163" y="1320801"/>
            <a:chExt cx="1399310" cy="458123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/>
            <a:srcRect t="7746" b="21084"/>
            <a:stretch>
              <a:fillRect/>
            </a:stretch>
          </p:blipFill>
          <p:spPr bwMode="auto">
            <a:xfrm>
              <a:off x="651163" y="1320801"/>
              <a:ext cx="1399310" cy="419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/>
            <a:srcRect t="87067" b="5408"/>
            <a:stretch>
              <a:fillRect/>
            </a:stretch>
          </p:blipFill>
          <p:spPr bwMode="auto">
            <a:xfrm>
              <a:off x="651163" y="5458691"/>
              <a:ext cx="1399310" cy="4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正方形/長方形 8"/>
          <p:cNvSpPr/>
          <p:nvPr/>
        </p:nvSpPr>
        <p:spPr>
          <a:xfrm>
            <a:off x="1083118" y="1776424"/>
            <a:ext cx="1410700" cy="64350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のホーム画面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No.1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graphicFrame>
        <p:nvGraphicFramePr>
          <p:cNvPr id="14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3031485" y="1988212"/>
          <a:ext cx="8089098" cy="150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27"/>
                <a:gridCol w="2046192"/>
                <a:gridCol w="5677879"/>
              </a:tblGrid>
              <a:tr h="491312"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チェックリスト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ダッシュボード（ホーム）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サイトの状態やログ、最新情報などが表示される</a:t>
                      </a: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更新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err="1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WordPress</a:t>
                      </a: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本体、テーマ、プラグインなどの更新情報が表示される</a:t>
                      </a:r>
                      <a:endParaRPr lang="ja-JP" altLang="en-US" sz="1200" dirty="0" smtClean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102461" y="1330036"/>
            <a:ext cx="1361493" cy="10898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7936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9"/>
          <p:cNvGrpSpPr/>
          <p:nvPr/>
        </p:nvGrpSpPr>
        <p:grpSpPr>
          <a:xfrm>
            <a:off x="1085272" y="1320801"/>
            <a:ext cx="1399310" cy="4581237"/>
            <a:chOff x="651163" y="1320801"/>
            <a:chExt cx="1399310" cy="458123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/>
            <a:srcRect t="7746" b="21084"/>
            <a:stretch>
              <a:fillRect/>
            </a:stretch>
          </p:blipFill>
          <p:spPr bwMode="auto">
            <a:xfrm>
              <a:off x="651163" y="1320801"/>
              <a:ext cx="1399310" cy="419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/>
            <a:srcRect t="87067" b="5408"/>
            <a:stretch>
              <a:fillRect/>
            </a:stretch>
          </p:blipFill>
          <p:spPr bwMode="auto">
            <a:xfrm>
              <a:off x="651163" y="5458691"/>
              <a:ext cx="1399310" cy="4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正方形/長方形 8"/>
          <p:cNvSpPr/>
          <p:nvPr/>
        </p:nvSpPr>
        <p:spPr>
          <a:xfrm>
            <a:off x="1083118" y="2441441"/>
            <a:ext cx="1410700" cy="1493249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の２大機能　投稿と固定ページ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No.2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graphicFrame>
        <p:nvGraphicFramePr>
          <p:cNvPr id="14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3031484" y="1988212"/>
          <a:ext cx="8107571" cy="252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61"/>
                <a:gridCol w="1659619"/>
                <a:gridCol w="6082091"/>
              </a:tblGrid>
              <a:tr h="491312"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チェックリスト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投稿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ブログ記事の一覧表示、作成、削除などの管理を行う</a:t>
                      </a: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固定ページ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ホームページの一覧表示、作成、削除などの管理を行う</a:t>
                      </a:r>
                      <a:endParaRPr lang="ja-JP" altLang="en-US" sz="1200" dirty="0" smtClean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メディア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アップロードした画像、動画、</a:t>
                      </a:r>
                      <a:r>
                        <a:rPr lang="en-US" altLang="ja-JP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PDF</a:t>
                      </a: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などの</a:t>
                      </a: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ファイルの管理を行う</a:t>
                      </a:r>
                      <a:endParaRPr lang="ja-JP" altLang="en-US" sz="1200" dirty="0" smtClean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コメント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投稿記事や固定ページに寄せられたコメントの</a:t>
                      </a: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管理を行う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102461" y="2562950"/>
            <a:ext cx="1361493" cy="3419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102461" y="3259836"/>
            <a:ext cx="1361493" cy="3419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7936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9"/>
          <p:cNvGrpSpPr/>
          <p:nvPr/>
        </p:nvGrpSpPr>
        <p:grpSpPr>
          <a:xfrm>
            <a:off x="1076035" y="1320801"/>
            <a:ext cx="1399310" cy="4581237"/>
            <a:chOff x="651163" y="1320801"/>
            <a:chExt cx="1399310" cy="458123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/>
            <a:srcRect t="7746" b="21084"/>
            <a:stretch>
              <a:fillRect/>
            </a:stretch>
          </p:blipFill>
          <p:spPr bwMode="auto">
            <a:xfrm>
              <a:off x="651163" y="1320801"/>
              <a:ext cx="1399310" cy="419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/>
            <a:srcRect t="87067" b="5408"/>
            <a:stretch>
              <a:fillRect/>
            </a:stretch>
          </p:blipFill>
          <p:spPr bwMode="auto">
            <a:xfrm>
              <a:off x="651163" y="5458691"/>
              <a:ext cx="1399310" cy="4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正方形/長方形 8"/>
          <p:cNvSpPr/>
          <p:nvPr/>
        </p:nvSpPr>
        <p:spPr>
          <a:xfrm>
            <a:off x="1073881" y="4011625"/>
            <a:ext cx="1410700" cy="1493249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のカスタマイズ設定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No.3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graphicFrame>
        <p:nvGraphicFramePr>
          <p:cNvPr id="14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3031485" y="1988212"/>
          <a:ext cx="8089097" cy="252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27"/>
                <a:gridCol w="1655837"/>
                <a:gridCol w="6068233"/>
              </a:tblGrid>
              <a:tr h="491312"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チェックリスト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外観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テーマの設定やウィジェット、メニューなど見た目に関する設定を行う</a:t>
                      </a: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プラグイン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err="1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WordPress</a:t>
                      </a: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に機能を追加するプラグインの管理を行う</a:t>
                      </a:r>
                      <a:endParaRPr lang="ja-JP" altLang="en-US" sz="1200" dirty="0" smtClean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ユーザー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err="1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WordPress</a:t>
                      </a: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にログインするユーザーの管理を行う</a:t>
                      </a:r>
                      <a:endParaRPr lang="ja-JP" altLang="en-US" sz="1200" dirty="0" smtClean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ツール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インポート、エクスポートなどの標準装備されている機能（実用性は低い）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1097842" y="4036150"/>
            <a:ext cx="1361493" cy="1431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7936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の基本設定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No.4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graphicFrame>
        <p:nvGraphicFramePr>
          <p:cNvPr id="14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3031484" y="1258539"/>
          <a:ext cx="8440080" cy="409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66"/>
                <a:gridCol w="1769250"/>
                <a:gridCol w="6289964"/>
              </a:tblGrid>
              <a:tr h="491312"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チェックリスト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一般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サイトのタイトルやアドレス、メールアドレスなどの設定を行う</a:t>
                      </a:r>
                      <a:endParaRPr lang="ja-JP" altLang="en-US" sz="1200" dirty="0" smtClean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投稿設定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投稿に関する設定を行う</a:t>
                      </a:r>
                      <a:endParaRPr lang="ja-JP" altLang="en-US" sz="1200" dirty="0" smtClean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表示設定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ホームページの表示に関する設定、投稿記事数などの設定を行う</a:t>
                      </a:r>
                      <a:endParaRPr lang="ja-JP" altLang="en-US" sz="1200" dirty="0" smtClean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ディスカッション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コメントの設定を行う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5972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メディア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err="1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WordPress</a:t>
                      </a: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が自動で生成する画像のサイズの設定を行う</a:t>
                      </a:r>
                      <a:endParaRPr lang="ja-JP" altLang="en-US" sz="1200" dirty="0" smtClean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パーマリンク設定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投稿ページ、カテゴリー、タグページの</a:t>
                      </a:r>
                      <a:r>
                        <a:rPr lang="en-US" altLang="ja-JP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URL</a:t>
                      </a:r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の設定を行う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プライバシー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B" pitchFamily="34" charset="-128"/>
                          <a:ea typeface="A-OTF UD新丸ゴ Pro B" pitchFamily="34" charset="-128"/>
                        </a:rPr>
                        <a:t>プライバシーポリシーページの設定を行う</a:t>
                      </a:r>
                      <a:endParaRPr lang="ja-JP" altLang="en-US" sz="1200" dirty="0"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164" y="1268557"/>
            <a:ext cx="1888836" cy="29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7936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666976" y="1036865"/>
          <a:ext cx="10869242" cy="45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84"/>
                <a:gridCol w="2737254"/>
                <a:gridCol w="7641504"/>
              </a:tblGrid>
              <a:tr h="491312">
                <a:tc gridSpan="3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基本用語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投稿タイプ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投稿、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固定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ページ、カスタム投稿タイプ</a:t>
                      </a:r>
                      <a:endParaRPr lang="ja-JP" altLang="en-US" sz="1000" dirty="0" smtClean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メディア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画像、動画、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PDF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など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パーマリンク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ページの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URL</a:t>
                      </a:r>
                      <a:r>
                        <a:rPr lang="ja-JP" altLang="en-US" sz="1000" dirty="0" err="1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、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パーマネントリンク（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Permanent Link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）の略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テーマ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テーマを変えることで簡単に見た目や機能を変更することが可能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プラグイン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プラグインを追加することで機能を簡単に追加することが可能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レイアウト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ヘッダー、フッター、メイン、サイドメニュー、メインビジュアル（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MV</a:t>
                      </a:r>
                      <a:r>
                        <a:rPr lang="ja-JP" altLang="en-US" sz="1000" dirty="0" err="1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、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KV</a:t>
                      </a:r>
                      <a:r>
                        <a:rPr lang="ja-JP" altLang="en-US" sz="1000" dirty="0" err="1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、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ヒーロー）、</a:t>
                      </a:r>
                      <a:r>
                        <a:rPr lang="ja-JP" altLang="en-US" sz="1000" dirty="0" err="1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ぱんくず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リスト、サイトマップ</a:t>
                      </a: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ウィジェット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ブログパーツのように、固定の位置に特定の機能を表示させることができる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78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メニュー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ホームページのメニューをカスタマイズする機能　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G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ナビなど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基本用語　</a:t>
            </a:r>
            <a:r>
              <a:rPr kumimoji="1" lang="en-US" altLang="ja-JP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No.1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36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658813" y="1047524"/>
          <a:ext cx="10738860" cy="3677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42"/>
                <a:gridCol w="2683933"/>
                <a:gridCol w="7560085"/>
              </a:tblGrid>
              <a:tr h="510636">
                <a:tc gridSpan="3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基本用語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278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タクソノミー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カテゴリー、タグ、カスタムタクソノミー（タクソノミーは分類という意味）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2781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カテゴリー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記事のジャンル分けの設定　階層構造（親子関係）を構築できる</a:t>
                      </a:r>
                      <a:endParaRPr lang="en-US" altLang="ja-JP" sz="1000" dirty="0" smtClean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例）口コミ＞飲食店＞ラーメン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278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タグ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記事のキーワード設定　階層構造（親子関係）は構築できない</a:t>
                      </a:r>
                      <a:endParaRPr lang="en-US" altLang="ja-JP" sz="1000" dirty="0" smtClean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例）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#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安い 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#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さっぱり 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#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きれい</a:t>
                      </a:r>
                    </a:p>
                  </a:txBody>
                  <a:tcPr marL="68580" marR="68580" marT="9525" marB="0" anchor="ctr"/>
                </a:tc>
              </a:tr>
              <a:tr h="52781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スラッグ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ページを特定するキー。パーマリンクの一部となる。</a:t>
                      </a:r>
                      <a:endParaRPr lang="en-US" altLang="ja-JP" sz="1000" dirty="0" smtClean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記事や固定ページごとに自由に変更が可能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2781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0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アイキャッチ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記事の先頭に表示する画像や写真、メインビジュアル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278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バックアップ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000" dirty="0" err="1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WordPress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が壊れたり、復旧したい時に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備復旧できる仕組み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チェック表 </a:t>
            </a: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の基本用語</a:t>
            </a:r>
            <a:r>
              <a:rPr kumimoji="1" lang="ja-JP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No.2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36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768" y="0"/>
            <a:ext cx="9342406" cy="6858000"/>
          </a:xfrm>
        </p:spPr>
        <p:txBody>
          <a:bodyPr anchor="ctr">
            <a:noAutofit/>
          </a:bodyPr>
          <a:lstStyle/>
          <a:p>
            <a:pPr marL="342900" lvl="1" indent="-342900" algn="ctr"/>
            <a:r>
              <a:rPr lang="en-US" altLang="ja-JP" sz="5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WEB</a:t>
            </a:r>
            <a:r>
              <a:rPr altLang="en-US" sz="5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サイトの構想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サイトの構想を明確にする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graphicFrame>
        <p:nvGraphicFramePr>
          <p:cNvPr id="13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658813" y="1047524"/>
          <a:ext cx="8697458" cy="526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163"/>
                <a:gridCol w="1684575"/>
                <a:gridCol w="6191720"/>
              </a:tblGrid>
              <a:tr h="510636">
                <a:tc gridSpan="3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A-OTF UD新丸ゴ Pro H" pitchFamily="34" charset="-128"/>
                          <a:ea typeface="A-OTF UD新丸ゴ Pro H" pitchFamily="34" charset="-128"/>
                          <a:cs typeface="Meiryo UI" panose="020B0604030504040204" pitchFamily="50" charset="-128"/>
                        </a:rPr>
                        <a:t>サイト構想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A-OTF UD新丸ゴ Pro H" pitchFamily="34" charset="-128"/>
                        <a:ea typeface="A-OTF UD新丸ゴ Pro H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27813">
                <a:tc rowSpan="3"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目的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社会貢献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有益な情報の発信、ノウハウのシェア、ボランティアなど営利を目的としない。</a:t>
                      </a:r>
                    </a:p>
                  </a:txBody>
                  <a:tcPr marL="68580" marR="68580" marT="9525" marB="0" anchor="ctr"/>
                </a:tc>
              </a:tr>
              <a:tr h="527813">
                <a:tc vMerge="1">
                  <a:txBody>
                    <a:bodyPr/>
                    <a:lstStyle/>
                    <a:p>
                      <a:endParaRPr lang="ja-JP" altLang="en-US" sz="1000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利益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通販、自社商品の広告、イベントの、アドセンス広告収入など営利を目的とする。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27813">
                <a:tc vMerge="1">
                  <a:txBody>
                    <a:bodyPr/>
                    <a:lstStyle/>
                    <a:p>
                      <a:endParaRPr lang="ja-JP" altLang="en-US" sz="1000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自分専用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日記、メモ、自分専用の情報サイト、システムなど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PV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がなくても問題がない。</a:t>
                      </a:r>
                    </a:p>
                  </a:txBody>
                  <a:tcPr marL="68580" marR="68580" marT="9525" marB="0" anchor="ctr"/>
                </a:tc>
              </a:tr>
              <a:tr h="527813">
                <a:tc rowSpan="6"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ターゲット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vert="wordArtVertRtl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エリア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国、地方、都道府県、市町村、商店街、町内会、地名、景勝地、自然（山・川・海）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27813">
                <a:tc vMerge="1">
                  <a:txBody>
                    <a:bodyPr/>
                    <a:lstStyle/>
                    <a:p>
                      <a:pPr algn="ctr"/>
                      <a:endParaRPr lang="ja-JP" altLang="en-US" sz="1000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性別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女性、男性など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27813">
                <a:tc vMerge="1">
                  <a:txBody>
                    <a:bodyPr/>
                    <a:lstStyle/>
                    <a:p>
                      <a:pPr algn="ctr"/>
                      <a:endParaRPr lang="ja-JP" altLang="en-US" sz="1000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年代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子供、幼稚園、小学生、１０代、２０代、３０代、中高年、お年寄りなど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27813">
                <a:tc vMerge="1">
                  <a:txBody>
                    <a:bodyPr/>
                    <a:lstStyle/>
                    <a:p>
                      <a:pPr algn="ctr"/>
                      <a:endParaRPr lang="ja-JP" altLang="en-US" sz="1000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職業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フリーランス、サービス業、飲食業、事務職、技術職、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IT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業など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27813">
                <a:tc vMerge="1">
                  <a:txBody>
                    <a:bodyPr/>
                    <a:lstStyle/>
                    <a:p>
                      <a:pPr algn="ctr"/>
                      <a:endParaRPr lang="ja-JP" altLang="en-US" sz="1000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趣味・特技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スポーツ、芸術・アート、ドライブ、映画、釣り、登山、旅行など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2781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 smtClean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生活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病気、就職、学校、旅行、保険、住宅、食事、衣料、通販など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768" y="0"/>
            <a:ext cx="9342406" cy="6858000"/>
          </a:xfrm>
        </p:spPr>
        <p:txBody>
          <a:bodyPr anchor="ctr">
            <a:noAutofit/>
          </a:bodyPr>
          <a:lstStyle/>
          <a:p>
            <a:pPr marL="342900" lvl="1" indent="-342900" algn="ctr"/>
            <a:r>
              <a:rPr lang="en-US" altLang="ja-JP" sz="5400" dirty="0" err="1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WordPress</a:t>
            </a:r>
            <a:r>
              <a:rPr altLang="en-US" sz="5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の基礎知識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981075" y="2362199"/>
            <a:ext cx="4210050" cy="40100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73224" y="827212"/>
            <a:ext cx="9342406" cy="1513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1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B" pitchFamily="34" charset="-128"/>
                <a:ea typeface="A-OTF UD新丸ゴ Pro B" pitchFamily="34" charset="-128"/>
              </a:rPr>
              <a:t>コンテンツ第一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686050" y="2752724"/>
            <a:ext cx="3076575" cy="100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1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-OTF UD新丸ゴ Pro B" pitchFamily="34" charset="-128"/>
                <a:ea typeface="A-OTF UD新丸ゴ Pro B" pitchFamily="34" charset="-128"/>
              </a:rPr>
              <a:t>デザイン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9734549" y="0"/>
            <a:ext cx="2486025" cy="6858000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dirty="0" smtClean="0">
                <a:latin typeface="A-OTF UD新丸ゴ Pro B" pitchFamily="34" charset="-128"/>
                <a:ea typeface="A-OTF UD新丸ゴ Pro B" pitchFamily="34" charset="-128"/>
              </a:rPr>
              <a:t>有益なコンテンツは</a:t>
            </a:r>
            <a:endParaRPr kumimoji="1" lang="en-US" altLang="ja-JP" dirty="0" smtClean="0"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dirty="0" smtClean="0">
                <a:latin typeface="A-OTF UD新丸ゴ Pro B" pitchFamily="34" charset="-128"/>
                <a:ea typeface="A-OTF UD新丸ゴ Pro B" pitchFamily="34" charset="-128"/>
              </a:rPr>
              <a:t>ユーザーにも</a:t>
            </a:r>
            <a:endParaRPr kumimoji="1" lang="en-US" altLang="ja-JP" dirty="0" smtClean="0"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dirty="0" smtClean="0">
                <a:latin typeface="A-OTF UD新丸ゴ Pro B" pitchFamily="34" charset="-128"/>
                <a:ea typeface="A-OTF UD新丸ゴ Pro B" pitchFamily="34" charset="-128"/>
              </a:rPr>
              <a:t>提供側にも</a:t>
            </a:r>
            <a:endParaRPr kumimoji="1" lang="en-US" altLang="ja-JP" dirty="0" smtClean="0"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dirty="0" smtClean="0">
                <a:latin typeface="A-OTF UD新丸ゴ Pro B" pitchFamily="34" charset="-128"/>
                <a:ea typeface="A-OTF UD新丸ゴ Pro B" pitchFamily="34" charset="-128"/>
              </a:rPr>
              <a:t>利益があり</a:t>
            </a:r>
            <a:endParaRPr kumimoji="1" lang="en-US" altLang="ja-JP" dirty="0" smtClean="0"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dirty="0" smtClean="0">
                <a:latin typeface="A-OTF UD新丸ゴ Pro B" pitchFamily="34" charset="-128"/>
                <a:ea typeface="A-OTF UD新丸ゴ Pro B" pitchFamily="34" charset="-128"/>
              </a:rPr>
              <a:t>SEO</a:t>
            </a:r>
            <a:r>
              <a:rPr kumimoji="1" lang="ja-JP" altLang="en-US" dirty="0" smtClean="0">
                <a:latin typeface="A-OTF UD新丸ゴ Pro B" pitchFamily="34" charset="-128"/>
                <a:ea typeface="A-OTF UD新丸ゴ Pro B" pitchFamily="34" charset="-128"/>
              </a:rPr>
              <a:t>対策にも</a:t>
            </a:r>
            <a:endParaRPr kumimoji="1" lang="en-US" altLang="ja-JP" dirty="0" smtClean="0"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dirty="0" smtClean="0">
                <a:latin typeface="A-OTF UD新丸ゴ Pro B" pitchFamily="34" charset="-128"/>
                <a:ea typeface="A-OTF UD新丸ゴ Pro B" pitchFamily="34" charset="-128"/>
              </a:rPr>
              <a:t>大きな効果が</a:t>
            </a:r>
            <a:endParaRPr kumimoji="1" lang="en-US" altLang="ja-JP" dirty="0" smtClean="0"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dirty="0" smtClean="0">
                <a:latin typeface="A-OTF UD新丸ゴ Pro B" pitchFamily="34" charset="-128"/>
                <a:ea typeface="A-OTF UD新丸ゴ Pro B" pitchFamily="34" charset="-128"/>
              </a:rPr>
              <a:t>現れます</a:t>
            </a:r>
            <a:endParaRPr kumimoji="1" lang="en-US" altLang="ja-JP" dirty="0" smtClean="0"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19075" y="2743199"/>
            <a:ext cx="3076575" cy="100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1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-OTF UD新丸ゴ Pro B" pitchFamily="34" charset="-128"/>
                <a:ea typeface="A-OTF UD新丸ゴ Pro B" pitchFamily="34" charset="-128"/>
              </a:rPr>
              <a:t>コンテンツ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762250" y="2828925"/>
            <a:ext cx="666750" cy="896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1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B" pitchFamily="34" charset="-128"/>
                <a:ea typeface="A-OTF UD新丸ゴ Pro B" pitchFamily="34" charset="-128"/>
              </a:rPr>
              <a:t>＞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5695950" y="2924175"/>
            <a:ext cx="3667125" cy="3152775"/>
          </a:xfrm>
          <a:prstGeom prst="roundRect">
            <a:avLst>
              <a:gd name="adj" fmla="val 8705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SEO</a:t>
            </a:r>
            <a:r>
              <a:rPr lang="ja-JP" altLang="en-US" sz="1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対策効果ランキング</a:t>
            </a:r>
            <a:endParaRPr lang="en-US" altLang="ja-JP" sz="1400" dirty="0" smtClean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【1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位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】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タイトルの調整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chemeClr val="accent4"/>
                </a:solidFill>
                <a:latin typeface="A-OTF UD新丸ゴ Pro B" pitchFamily="34" charset="-128"/>
                <a:ea typeface="A-OTF UD新丸ゴ Pro B" pitchFamily="34" charset="-128"/>
              </a:rPr>
              <a:t>【2</a:t>
            </a:r>
            <a:r>
              <a:rPr lang="ja-JP" altLang="en-US" sz="1400" dirty="0" smtClean="0">
                <a:solidFill>
                  <a:schemeClr val="accent4"/>
                </a:solidFill>
                <a:latin typeface="A-OTF UD新丸ゴ Pro B" pitchFamily="34" charset="-128"/>
                <a:ea typeface="A-OTF UD新丸ゴ Pro B" pitchFamily="34" charset="-128"/>
              </a:rPr>
              <a:t>位</a:t>
            </a:r>
            <a:r>
              <a:rPr lang="en-US" altLang="ja-JP" sz="1400" dirty="0" smtClean="0">
                <a:solidFill>
                  <a:schemeClr val="accent4"/>
                </a:solidFill>
                <a:latin typeface="A-OTF UD新丸ゴ Pro B" pitchFamily="34" charset="-128"/>
                <a:ea typeface="A-OTF UD新丸ゴ Pro B" pitchFamily="34" charset="-128"/>
              </a:rPr>
              <a:t>】</a:t>
            </a:r>
            <a:r>
              <a:rPr lang="ja-JP" altLang="en-US" sz="1400" dirty="0" smtClean="0">
                <a:solidFill>
                  <a:schemeClr val="accent4"/>
                </a:solidFill>
                <a:latin typeface="A-OTF UD新丸ゴ Pro B" pitchFamily="34" charset="-128"/>
                <a:ea typeface="A-OTF UD新丸ゴ Pro B" pitchFamily="34" charset="-128"/>
              </a:rPr>
              <a:t>コンテンツの見直し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【3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位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】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被リンクの獲得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【4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位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】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内部リンクの拡充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【5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位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】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更新コンテンツの活性化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【6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位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】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過去コンテンツのリライト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【7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位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】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表示速度の向上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【8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位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】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モバイル対応の再確認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【9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位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】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重複ページがないかの確認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【10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位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】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上位サイトの分析</a:t>
            </a:r>
            <a:endParaRPr lang="ja-JP" altLang="en-US" sz="1400" dirty="0">
              <a:solidFill>
                <a:schemeClr val="bg1">
                  <a:lumMod val="6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1085850" y="4717076"/>
            <a:ext cx="3941730" cy="1513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1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kern="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アクセス増⇧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2581275" y="3790950"/>
            <a:ext cx="971550" cy="11049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675141" y="1047524"/>
          <a:ext cx="8558666" cy="527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16"/>
                <a:gridCol w="2492829"/>
                <a:gridCol w="5336721"/>
              </a:tblGrid>
              <a:tr h="503690">
                <a:tc gridSpan="3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サイト設計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545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サイトマップ</a:t>
                      </a:r>
                      <a:endParaRPr lang="ja-JP" altLang="en-US" sz="12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トップページ、コンセプト、店舗紹介、お問い合わせなどをすべてリストアップ。</a:t>
                      </a:r>
                    </a:p>
                  </a:txBody>
                  <a:tcPr marL="68580" marR="68580" marT="9525" marB="0" anchor="ctr"/>
                </a:tc>
              </a:tr>
              <a:tr h="55459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8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8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デザイン、レイアウト</a:t>
                      </a:r>
                      <a:endParaRPr lang="ja-JP" altLang="en-US" sz="12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競合サイトや好みのサイトを調査してみましょう。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545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テーマ</a:t>
                      </a:r>
                      <a:endParaRPr lang="ja-JP" altLang="en-US" sz="12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目的を満たすテーマを選定する。テーマによって機能がかなり異なる。</a:t>
                      </a:r>
                    </a:p>
                  </a:txBody>
                  <a:tcPr marL="68580" marR="68580" marT="9525" marB="0" anchor="ctr"/>
                </a:tc>
              </a:tr>
              <a:tr h="5545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プラグイン</a:t>
                      </a:r>
                      <a:endParaRPr lang="ja-JP" altLang="en-US" sz="12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必要な機能を満たす仕組みの検討。プラグインの選定。</a:t>
                      </a:r>
                    </a:p>
                  </a:txBody>
                  <a:tcPr marL="68580" marR="68580" marT="9525" marB="0" anchor="ctr"/>
                </a:tc>
              </a:tr>
              <a:tr h="55459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8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8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タイトル</a:t>
                      </a:r>
                      <a:endParaRPr lang="ja-JP" altLang="en-US" sz="12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ドメイン名、</a:t>
                      </a:r>
                      <a:r>
                        <a:rPr lang="en-US" altLang="ja-JP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SEO</a:t>
                      </a: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キーワードなども踏まえて検討。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44976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8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8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キャッチコピー、説明文</a:t>
                      </a:r>
                      <a:endParaRPr lang="ja-JP" altLang="en-US" sz="12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キャッチコピーを３０文字、説明文を１２０文字程度で検討してみましょう。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3656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8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8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カテゴリー</a:t>
                      </a:r>
                      <a:endParaRPr lang="ja-JP" altLang="en-US" sz="12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ブログの場合はカテゴリー設計をしっかり行いましょう。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500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8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  <a:endParaRPr kumimoji="1" lang="ja-JP" sz="2800" dirty="0"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ロゴ、メイン画像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自分で用意できるか、できない場合はデザイナーへの依頼も検討。</a:t>
                      </a:r>
                      <a:endParaRPr lang="ja-JP" altLang="en-US" sz="10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5050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□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コンテンツ（画像、動画、文章）</a:t>
                      </a:r>
                      <a:endParaRPr lang="ja-JP" altLang="en-US" sz="1200" dirty="0"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A-OTF UD新丸ゴ Pro DB" pitchFamily="34" charset="-128"/>
                          <a:ea typeface="A-OTF UD新丸ゴ Pro DB" pitchFamily="34" charset="-128"/>
                        </a:rPr>
                        <a:t>文章や画像の検討。フリー素材、スチール撮影、ライターを検討。</a:t>
                      </a: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4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サイト設計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hlinkClick r:id="rId2"/>
          </p:cNvPr>
          <p:cNvSpPr txBox="1"/>
          <p:nvPr/>
        </p:nvSpPr>
        <p:spPr>
          <a:xfrm>
            <a:off x="1219200" y="3453948"/>
            <a:ext cx="912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err="1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WordPress</a:t>
            </a:r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入門</a:t>
            </a:r>
            <a:endParaRPr kumimoji="1" lang="ja-JP" altLang="en-US" sz="48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0" name="テキスト ボックス 9">
            <a:hlinkClick r:id="rId2"/>
          </p:cNvPr>
          <p:cNvSpPr txBox="1"/>
          <p:nvPr/>
        </p:nvSpPr>
        <p:spPr>
          <a:xfrm>
            <a:off x="2139043" y="4165147"/>
            <a:ext cx="702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-OTF UD新丸ゴ Pro B" pitchFamily="34" charset="-128"/>
                <a:ea typeface="A-OTF UD新丸ゴ Pro B" pitchFamily="34" charset="-128"/>
                <a:hlinkClick r:id="rId3"/>
              </a:rPr>
              <a:t>http://wordpress.imedia-web.net/</a:t>
            </a:r>
            <a:r>
              <a:rPr lang="ja-JP" altLang="en-US" sz="1600" dirty="0" smtClean="0">
                <a:latin typeface="A-OTF UD新丸ゴ Pro B" pitchFamily="34" charset="-128"/>
                <a:ea typeface="A-OTF UD新丸ゴ Pro B" pitchFamily="34" charset="-128"/>
              </a:rPr>
              <a:t>　</a:t>
            </a:r>
            <a:endParaRPr kumimoji="1" lang="ja-JP" altLang="en-US" sz="16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1" name="テキスト ボックス 10">
            <a:hlinkClick r:id="rId2"/>
          </p:cNvPr>
          <p:cNvSpPr txBox="1"/>
          <p:nvPr/>
        </p:nvSpPr>
        <p:spPr>
          <a:xfrm>
            <a:off x="1220269" y="4930323"/>
            <a:ext cx="1046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ゼロからはじめる</a:t>
            </a:r>
            <a:r>
              <a:rPr kumimoji="1" lang="en-US" altLang="ja-JP" sz="4800" dirty="0" err="1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WordPress</a:t>
            </a:r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入門</a:t>
            </a:r>
            <a:endParaRPr kumimoji="1" lang="ja-JP" altLang="en-US" sz="48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2" name="テキスト ボックス 11">
            <a:hlinkClick r:id="rId2"/>
          </p:cNvPr>
          <p:cNvSpPr txBox="1"/>
          <p:nvPr/>
        </p:nvSpPr>
        <p:spPr>
          <a:xfrm>
            <a:off x="323850" y="5641522"/>
            <a:ext cx="883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-OTF UD新丸ゴ Pro B" pitchFamily="34" charset="-128"/>
                <a:ea typeface="A-OTF UD新丸ゴ Pro B" pitchFamily="34" charset="-128"/>
                <a:hlinkClick r:id="rId4"/>
              </a:rPr>
              <a:t>https://saekosensei.com/wordpress/</a:t>
            </a:r>
            <a:r>
              <a:rPr lang="ja-JP" altLang="en-US" sz="1400" dirty="0" smtClean="0">
                <a:latin typeface="A-OTF UD新丸ゴ Pro B" pitchFamily="34" charset="-128"/>
                <a:ea typeface="A-OTF UD新丸ゴ Pro B" pitchFamily="34" charset="-128"/>
              </a:rPr>
              <a:t>　</a:t>
            </a:r>
            <a:endParaRPr kumimoji="1" lang="ja-JP" altLang="en-US" sz="14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3" name="テキスト ボックス 12">
            <a:hlinkClick r:id="rId2"/>
          </p:cNvPr>
          <p:cNvSpPr txBox="1"/>
          <p:nvPr/>
        </p:nvSpPr>
        <p:spPr>
          <a:xfrm>
            <a:off x="1220269" y="1977573"/>
            <a:ext cx="911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err="1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WordPress</a:t>
            </a:r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公式マニュアル</a:t>
            </a:r>
            <a:endParaRPr kumimoji="1" lang="ja-JP" altLang="en-US" sz="48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4" name="テキスト ボックス 13">
            <a:hlinkClick r:id="rId2"/>
          </p:cNvPr>
          <p:cNvSpPr txBox="1"/>
          <p:nvPr/>
        </p:nvSpPr>
        <p:spPr>
          <a:xfrm>
            <a:off x="323850" y="2688772"/>
            <a:ext cx="883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-OTF UD新丸ゴ Pro B" pitchFamily="34" charset="-128"/>
                <a:ea typeface="A-OTF UD新丸ゴ Pro B" pitchFamily="34" charset="-128"/>
                <a:hlinkClick r:id="rId5"/>
              </a:rPr>
              <a:t>http://wpdocs.osdn.jp/Main_Page</a:t>
            </a:r>
            <a:r>
              <a:rPr lang="ja-JP" altLang="en-US" sz="1400" dirty="0" smtClean="0">
                <a:latin typeface="A-OTF UD新丸ゴ Pro B" pitchFamily="34" charset="-128"/>
                <a:ea typeface="A-OTF UD新丸ゴ Pro B" pitchFamily="34" charset="-128"/>
              </a:rPr>
              <a:t>　</a:t>
            </a:r>
            <a:endParaRPr kumimoji="1" lang="ja-JP" altLang="en-US" sz="14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入門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おすすめ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サイト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hlinkClick r:id="rId2"/>
          </p:cNvPr>
          <p:cNvSpPr txBox="1"/>
          <p:nvPr/>
        </p:nvSpPr>
        <p:spPr>
          <a:xfrm>
            <a:off x="1219200" y="4816023"/>
            <a:ext cx="912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無料テーマ一覧</a:t>
            </a:r>
            <a:endParaRPr kumimoji="1" lang="ja-JP" altLang="en-US" sz="48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0" name="テキスト ボックス 9">
            <a:hlinkClick r:id="rId2"/>
          </p:cNvPr>
          <p:cNvSpPr txBox="1"/>
          <p:nvPr/>
        </p:nvSpPr>
        <p:spPr>
          <a:xfrm>
            <a:off x="2139043" y="5527222"/>
            <a:ext cx="702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hlinkClick r:id="rId3"/>
              </a:rPr>
              <a:t>https://worpre-lab.com/free-theme-japan/</a:t>
            </a:r>
            <a:endParaRPr kumimoji="1" lang="ja-JP" altLang="en-US" sz="16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3" name="テキスト ボックス 12">
            <a:hlinkClick r:id="rId2"/>
          </p:cNvPr>
          <p:cNvSpPr txBox="1"/>
          <p:nvPr/>
        </p:nvSpPr>
        <p:spPr>
          <a:xfrm>
            <a:off x="1220269" y="3339648"/>
            <a:ext cx="911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SEO</a:t>
            </a:r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に強いテーマ</a:t>
            </a:r>
            <a:endParaRPr kumimoji="1" lang="ja-JP" altLang="en-US" sz="48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4" name="テキスト ボックス 13">
            <a:hlinkClick r:id="rId2"/>
          </p:cNvPr>
          <p:cNvSpPr txBox="1"/>
          <p:nvPr/>
        </p:nvSpPr>
        <p:spPr>
          <a:xfrm>
            <a:off x="323850" y="4050847"/>
            <a:ext cx="883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-OTF UD新丸ゴ Pro B" pitchFamily="34" charset="-128"/>
                <a:ea typeface="A-OTF UD新丸ゴ Pro B" pitchFamily="34" charset="-128"/>
                <a:hlinkClick r:id="rId4"/>
              </a:rPr>
              <a:t>https://webdesign-trends.net/entry/3735</a:t>
            </a:r>
            <a:r>
              <a:rPr lang="ja-JP" altLang="en-US" sz="1400" dirty="0" smtClean="0">
                <a:latin typeface="A-OTF UD新丸ゴ Pro B" pitchFamily="34" charset="-128"/>
                <a:ea typeface="A-OTF UD新丸ゴ Pro B" pitchFamily="34" charset="-128"/>
              </a:rPr>
              <a:t>　</a:t>
            </a:r>
            <a:endParaRPr kumimoji="1" lang="ja-JP" altLang="en-US" sz="14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9" name="テキスト ボックス 8">
            <a:hlinkClick r:id="rId2"/>
          </p:cNvPr>
          <p:cNvSpPr txBox="1"/>
          <p:nvPr/>
        </p:nvSpPr>
        <p:spPr>
          <a:xfrm>
            <a:off x="1220269" y="1929948"/>
            <a:ext cx="911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err="1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WordPress</a:t>
            </a:r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公式</a:t>
            </a:r>
            <a:endParaRPr kumimoji="1" lang="ja-JP" altLang="en-US" sz="48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5" name="テキスト ボックス 14">
            <a:hlinkClick r:id="rId2"/>
          </p:cNvPr>
          <p:cNvSpPr txBox="1"/>
          <p:nvPr/>
        </p:nvSpPr>
        <p:spPr>
          <a:xfrm>
            <a:off x="323850" y="2641147"/>
            <a:ext cx="883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-OTF UD新丸ゴ Pro B" pitchFamily="34" charset="-128"/>
                <a:ea typeface="A-OTF UD新丸ゴ Pro B" pitchFamily="34" charset="-128"/>
                <a:hlinkClick r:id="rId5"/>
              </a:rPr>
              <a:t>https://ja.wordpress.org/themes/</a:t>
            </a:r>
            <a:r>
              <a:rPr lang="ja-JP" altLang="en-US" sz="1400" dirty="0" smtClean="0">
                <a:latin typeface="A-OTF UD新丸ゴ Pro B" pitchFamily="34" charset="-128"/>
                <a:ea typeface="A-OTF UD新丸ゴ Pro B" pitchFamily="34" charset="-128"/>
              </a:rPr>
              <a:t>　</a:t>
            </a:r>
            <a:endParaRPr kumimoji="1" lang="ja-JP" altLang="en-US" sz="14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テーマ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おすすめ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サイト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hlinkClick r:id="rId2"/>
          </p:cNvPr>
          <p:cNvSpPr txBox="1"/>
          <p:nvPr/>
        </p:nvSpPr>
        <p:spPr>
          <a:xfrm>
            <a:off x="1219200" y="4749348"/>
            <a:ext cx="912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優良プラグイン</a:t>
            </a:r>
            <a:r>
              <a:rPr kumimoji="1" lang="en-US" altLang="ja-JP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50</a:t>
            </a:r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選</a:t>
            </a:r>
            <a:endParaRPr kumimoji="1" lang="en-US" altLang="ja-JP" sz="4800" dirty="0" smtClean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0" name="テキスト ボックス 9">
            <a:hlinkClick r:id="rId2"/>
          </p:cNvPr>
          <p:cNvSpPr txBox="1"/>
          <p:nvPr/>
        </p:nvSpPr>
        <p:spPr>
          <a:xfrm>
            <a:off x="2139043" y="5460547"/>
            <a:ext cx="702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-OTF UD新丸ゴ Pro B" pitchFamily="34" charset="-128"/>
                <a:ea typeface="A-OTF UD新丸ゴ Pro B" pitchFamily="34" charset="-128"/>
                <a:hlinkClick r:id="rId3"/>
              </a:rPr>
              <a:t>https://netaone.com/wp/wordpress-plugin-first/</a:t>
            </a:r>
            <a:r>
              <a:rPr lang="en-US" sz="1600" dirty="0" smtClean="0">
                <a:latin typeface="A-OTF UD新丸ゴ Pro B" pitchFamily="34" charset="-128"/>
                <a:ea typeface="A-OTF UD新丸ゴ Pro B" pitchFamily="34" charset="-128"/>
              </a:rPr>
              <a:t> </a:t>
            </a:r>
            <a:endParaRPr kumimoji="1" lang="ja-JP" altLang="en-US" sz="16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3" name="テキスト ボックス 12">
            <a:hlinkClick r:id="rId2"/>
          </p:cNvPr>
          <p:cNvSpPr txBox="1"/>
          <p:nvPr/>
        </p:nvSpPr>
        <p:spPr>
          <a:xfrm>
            <a:off x="1220269" y="3282498"/>
            <a:ext cx="911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優良プラグイン</a:t>
            </a:r>
            <a:r>
              <a:rPr kumimoji="1" lang="en-US" altLang="ja-JP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11</a:t>
            </a:r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選</a:t>
            </a:r>
            <a:endParaRPr kumimoji="1" lang="ja-JP" altLang="en-US" sz="48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4" name="テキスト ボックス 13">
            <a:hlinkClick r:id="rId2"/>
          </p:cNvPr>
          <p:cNvSpPr txBox="1"/>
          <p:nvPr/>
        </p:nvSpPr>
        <p:spPr>
          <a:xfrm>
            <a:off x="323850" y="3993697"/>
            <a:ext cx="883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-OTF UD新丸ゴ Pro B" pitchFamily="34" charset="-128"/>
                <a:ea typeface="A-OTF UD新丸ゴ Pro B" pitchFamily="34" charset="-128"/>
                <a:hlinkClick r:id="rId4"/>
              </a:rPr>
              <a:t>https://creive.me/archives/6854/</a:t>
            </a:r>
            <a:r>
              <a:rPr lang="ja-JP" altLang="en-US" sz="1400" dirty="0" smtClean="0">
                <a:latin typeface="A-OTF UD新丸ゴ Pro B" pitchFamily="34" charset="-128"/>
                <a:ea typeface="A-OTF UD新丸ゴ Pro B" pitchFamily="34" charset="-128"/>
              </a:rPr>
              <a:t>　</a:t>
            </a:r>
            <a:endParaRPr kumimoji="1" lang="ja-JP" altLang="en-US" sz="14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9" name="テキスト ボックス 8">
            <a:hlinkClick r:id="rId2"/>
          </p:cNvPr>
          <p:cNvSpPr txBox="1"/>
          <p:nvPr/>
        </p:nvSpPr>
        <p:spPr>
          <a:xfrm>
            <a:off x="1220269" y="1891848"/>
            <a:ext cx="911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err="1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WordPress</a:t>
            </a:r>
            <a:r>
              <a:rPr kumimoji="1" lang="ja-JP" altLang="en-US" sz="48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公式</a:t>
            </a:r>
            <a:endParaRPr kumimoji="1" lang="ja-JP" altLang="en-US" sz="48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5" name="テキスト ボックス 14">
            <a:hlinkClick r:id="rId2"/>
          </p:cNvPr>
          <p:cNvSpPr txBox="1"/>
          <p:nvPr/>
        </p:nvSpPr>
        <p:spPr>
          <a:xfrm>
            <a:off x="323850" y="2603047"/>
            <a:ext cx="883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-OTF UD新丸ゴ Pro B" pitchFamily="34" charset="-128"/>
                <a:ea typeface="A-OTF UD新丸ゴ Pro B" pitchFamily="34" charset="-128"/>
                <a:hlinkClick r:id="rId5"/>
              </a:rPr>
              <a:t>https://ja.wordpress.org/plugins/</a:t>
            </a:r>
            <a:r>
              <a:rPr lang="en-US" sz="1400" dirty="0" smtClean="0">
                <a:latin typeface="A-OTF UD新丸ゴ Pro B" pitchFamily="34" charset="-128"/>
                <a:ea typeface="A-OTF UD新丸ゴ Pro B" pitchFamily="34" charset="-128"/>
              </a:rPr>
              <a:t> </a:t>
            </a:r>
            <a:endParaRPr kumimoji="1" lang="ja-JP" altLang="en-US" sz="1400" dirty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プラグイン</a:t>
            </a:r>
            <a:r>
              <a:rPr kumimoji="1" lang="ja-JP" altLang="en-US" sz="2400" b="1" dirty="0" smtClean="0">
                <a:solidFill>
                  <a:schemeClr val="accent1"/>
                </a:solidFill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おすすめ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サイト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144362" y="3619500"/>
            <a:ext cx="6456714" cy="2714625"/>
          </a:xfrm>
        </p:spPr>
        <p:txBody>
          <a:bodyPr>
            <a:normAutofit/>
          </a:bodyPr>
          <a:lstStyle/>
          <a:p>
            <a:r>
              <a:rPr kumimoji="1" altLang="en-US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株式会社セッテマーリ</a:t>
            </a:r>
            <a:endParaRPr kumimoji="1" lang="en-US" altLang="en-US" dirty="0" smtClean="0">
              <a:solidFill>
                <a:schemeClr val="bg1">
                  <a:lumMod val="7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>
              <a:buNone/>
            </a:pPr>
            <a:r>
              <a:rPr altLang="en-US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　　</a:t>
            </a:r>
            <a:r>
              <a:rPr lang="en-US" altLang="ja-JP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150-0043 </a:t>
            </a:r>
            <a:r>
              <a:rPr altLang="en-US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東京都渋谷区道玄坂</a:t>
            </a:r>
            <a:r>
              <a:rPr lang="en-US" altLang="ja-JP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1-12-1 </a:t>
            </a:r>
            <a:r>
              <a:rPr altLang="en-US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渋谷マークシティ</a:t>
            </a:r>
            <a:r>
              <a:rPr lang="en-US" altLang="ja-JP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W22</a:t>
            </a:r>
            <a:r>
              <a:rPr altLang="en-US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階</a:t>
            </a:r>
            <a:endParaRPr lang="en-US" altLang="en-US" dirty="0" smtClean="0">
              <a:solidFill>
                <a:schemeClr val="bg1">
                  <a:lumMod val="7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>
              <a:buNone/>
            </a:pPr>
            <a:r>
              <a:rPr altLang="en-US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　　</a:t>
            </a:r>
            <a:endParaRPr lang="en-US" altLang="en-US" dirty="0" smtClean="0">
              <a:solidFill>
                <a:schemeClr val="bg1">
                  <a:lumMod val="7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buNone/>
            </a:pPr>
            <a:r>
              <a:rPr altLang="en-US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東京渋谷に拠点を置く</a:t>
            </a:r>
            <a:r>
              <a:rPr lang="en-US" altLang="ja-JP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WEB</a:t>
            </a:r>
            <a:r>
              <a:rPr altLang="en-US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製作会社です。大手企業から個人のお客様まで</a:t>
            </a:r>
            <a:endParaRPr lang="en-US" altLang="en-US" sz="1400" dirty="0" smtClean="0">
              <a:solidFill>
                <a:schemeClr val="bg1">
                  <a:lumMod val="7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buNone/>
            </a:pPr>
            <a:r>
              <a:rPr altLang="en-US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　　 各種アプリや</a:t>
            </a:r>
            <a:r>
              <a:rPr lang="en-US" altLang="ja-JP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WEB</a:t>
            </a:r>
            <a:r>
              <a:rPr altLang="en-US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システム、ホームページなど幅広く手掛けています。</a:t>
            </a:r>
            <a:endParaRPr lang="en-US" altLang="en-US" sz="1400" dirty="0" smtClean="0">
              <a:solidFill>
                <a:schemeClr val="bg1">
                  <a:lumMod val="7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buNone/>
            </a:pPr>
            <a:r>
              <a:rPr altLang="en-US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　　 近年は、鹿児島の</a:t>
            </a:r>
            <a:r>
              <a:rPr lang="en-US" altLang="ja-JP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IT</a:t>
            </a:r>
            <a:r>
              <a:rPr altLang="en-US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の普及にも注力しています。</a:t>
            </a:r>
          </a:p>
          <a:p>
            <a:pPr>
              <a:buNone/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6" name="長方形 2"/>
          <p:cNvSpPr txBox="1">
            <a:spLocks noChangeArrowheads="1"/>
          </p:cNvSpPr>
          <p:nvPr/>
        </p:nvSpPr>
        <p:spPr>
          <a:xfrm>
            <a:off x="1247775" y="6010275"/>
            <a:ext cx="7781925" cy="333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altLang="en-US" sz="14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  <a:hlinkClick r:id="rId2"/>
              </a:rPr>
              <a:t>https://settemari.jp</a:t>
            </a:r>
            <a:endParaRPr lang="en-US" altLang="en-US" sz="1400" dirty="0" smtClean="0">
              <a:solidFill>
                <a:schemeClr val="bg1">
                  <a:lumMod val="7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7" name="長方形 2"/>
          <p:cNvSpPr txBox="1">
            <a:spLocks noChangeArrowheads="1"/>
          </p:cNvSpPr>
          <p:nvPr/>
        </p:nvSpPr>
        <p:spPr>
          <a:xfrm>
            <a:off x="2781300" y="2162175"/>
            <a:ext cx="4667250" cy="657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altLang="en-US" sz="2800" dirty="0" smtClean="0">
                <a:solidFill>
                  <a:schemeClr val="bg1">
                    <a:lumMod val="75000"/>
                  </a:schemeClr>
                </a:solidFill>
                <a:latin typeface="A-OTF UD新丸ゴ Pro B" pitchFamily="34" charset="-128"/>
                <a:ea typeface="A-OTF UD新丸ゴ Pro B" pitchFamily="34" charset="-128"/>
                <a:hlinkClick r:id="rId3"/>
              </a:rPr>
              <a:t>info@nanahp.com</a:t>
            </a:r>
            <a:endParaRPr lang="en-US" altLang="en-US" sz="2800" dirty="0" smtClean="0">
              <a:solidFill>
                <a:schemeClr val="bg1">
                  <a:lumMod val="7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pic>
        <p:nvPicPr>
          <p:cNvPr id="9" name="Picture 2" descr="https://nanahp.com/theme/basic/img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1128" y="1157453"/>
            <a:ext cx="2139419" cy="229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1714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653143" y="4474029"/>
            <a:ext cx="4320000" cy="2065563"/>
          </a:xfrm>
          <a:prstGeom prst="rect">
            <a:avLst/>
          </a:prstGeom>
          <a:solidFill>
            <a:srgbClr val="D8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53143" y="1240971"/>
            <a:ext cx="4320000" cy="2661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ホームページやブログが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lnSpc>
                <a:spcPts val="3000"/>
              </a:lnSpc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簡単に作成できる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WEB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システム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algn="ctr">
              <a:lnSpc>
                <a:spcPts val="3000"/>
              </a:lnSpc>
            </a:pP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CMS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のひとつ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/>
          <a:srcRect b="73188"/>
          <a:stretch>
            <a:fillRect/>
          </a:stretch>
        </p:blipFill>
        <p:spPr bwMode="auto">
          <a:xfrm>
            <a:off x="5657298" y="1606415"/>
            <a:ext cx="4882794" cy="5251585"/>
          </a:xfrm>
          <a:prstGeom prst="rect">
            <a:avLst/>
          </a:prstGeom>
          <a:ln>
            <a:noFill/>
          </a:ln>
          <a:effectLst>
            <a:glow rad="635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559130" y="468088"/>
            <a:ext cx="8598907" cy="5619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err="1" smtClean="0">
                <a:latin typeface="A-OTF UD新丸ゴ Pro H" pitchFamily="34" charset="-128"/>
                <a:ea typeface="A-OTF UD新丸ゴ Pro H" pitchFamily="34" charset="-128"/>
              </a:rPr>
              <a:t>WordPress</a:t>
            </a:r>
            <a:r>
              <a:rPr lang="en-US" altLang="ja-JP" sz="2400" b="1" dirty="0" smtClean="0">
                <a:latin typeface="A-OTF UD新丸ゴ Pro H" pitchFamily="34" charset="-128"/>
                <a:ea typeface="A-OTF UD新丸ゴ Pro H" pitchFamily="34" charset="-128"/>
              </a:rPr>
              <a:t> </a:t>
            </a:r>
            <a:r>
              <a:rPr altLang="en-US" sz="2400" b="1" dirty="0" smtClean="0">
                <a:latin typeface="A-OTF UD新丸ゴ Pro H" pitchFamily="34" charset="-128"/>
                <a:ea typeface="A-OTF UD新丸ゴ Pro H" pitchFamily="34" charset="-128"/>
              </a:rPr>
              <a:t>とは</a:t>
            </a:r>
            <a:endParaRPr altLang="en-US" sz="2400" b="1" dirty="0">
              <a:latin typeface="A-OTF UD新丸ゴ Pro H" pitchFamily="34" charset="-128"/>
              <a:ea typeface="A-OTF UD新丸ゴ Pro H" pitchFamily="34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3142" y="4204611"/>
            <a:ext cx="4320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A-OTF UD新丸ゴ Pro DB" pitchFamily="34" charset="-128"/>
                <a:ea typeface="A-OTF UD新丸ゴ Pro DB" pitchFamily="34" charset="-128"/>
              </a:rPr>
              <a:t>こんなサイトがつくれます</a:t>
            </a:r>
            <a:endParaRPr kumimoji="1" lang="ja-JP" altLang="en-US" sz="1400" dirty="0"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775851" y="4628977"/>
            <a:ext cx="2196197" cy="1788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・ネットショップ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・予約システム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・会員サイト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・お問い合わせフォーム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・アンケートシステム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・フォトギャラリー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SNS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サイトの構築 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etc…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800094" y="4628977"/>
            <a:ext cx="1967600" cy="1788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・ホームページ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・ブログ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・ランディングページ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・ポートフォリオサイト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・ポータルサイト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・まとめサイト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-OTF UD新ゴ Pro H" pitchFamily="34" charset="-128"/>
                <a:ea typeface="A-OTF UD新ゴ Pro H" pitchFamily="34" charset="-128"/>
              </a:rPr>
              <a:t>・掲示板サイト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ゴ Pro H" pitchFamily="34" charset="-128"/>
              <a:ea typeface="A-OTF UD新ゴ Pro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645479" y="1706335"/>
            <a:ext cx="5396592" cy="2996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48890" y="2459608"/>
            <a:ext cx="5305425" cy="705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 err="1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WordPress</a:t>
            </a:r>
            <a:r>
              <a:rPr lang="ja-JP" altLang="en-US" sz="14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のシェアは世界中の</a:t>
            </a:r>
            <a:r>
              <a:rPr lang="en-US" altLang="ja-JP" sz="14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WEB</a:t>
            </a:r>
            <a:r>
              <a:rPr lang="ja-JP" altLang="en-US" sz="14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サイトの中では </a:t>
            </a:r>
            <a:r>
              <a:rPr lang="en-US" altLang="ja-JP" sz="14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35.8</a:t>
            </a:r>
            <a:r>
              <a:rPr lang="ja-JP" altLang="en-US" sz="14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％、</a:t>
            </a:r>
            <a:endParaRPr lang="en-US" altLang="ja-JP" sz="1400" dirty="0" smtClean="0">
              <a:solidFill>
                <a:schemeClr val="bg2">
                  <a:lumMod val="50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世界の</a:t>
            </a:r>
            <a:r>
              <a:rPr lang="en-US" altLang="ja-JP" sz="14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CMS</a:t>
            </a:r>
            <a:r>
              <a:rPr lang="ja-JP" altLang="en-US" sz="14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の中で </a:t>
            </a:r>
            <a:r>
              <a:rPr lang="en-US" altLang="ja-JP" sz="14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63.2</a:t>
            </a:r>
            <a:r>
              <a:rPr lang="ja-JP" altLang="en-US" sz="14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％ にものぼる。</a:t>
            </a:r>
            <a:endParaRPr lang="ja-JP" altLang="en-US" sz="1400" dirty="0">
              <a:solidFill>
                <a:schemeClr val="bg2">
                  <a:lumMod val="50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58415" y="35903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引用・出典   </a:t>
            </a:r>
            <a:r>
              <a:rPr lang="en-US" altLang="ja-JP" sz="10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W3Techs.com</a:t>
            </a:r>
            <a:br>
              <a:rPr lang="en-US" altLang="ja-JP" sz="10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</a:br>
            <a:r>
              <a:rPr lang="en-US" altLang="ja-JP" sz="1000" dirty="0" smtClean="0">
                <a:solidFill>
                  <a:schemeClr val="bg2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  <a:hlinkClick r:id="rId2"/>
              </a:rPr>
              <a:t>https://w3techs.com/technologies/overview/content_management/all</a:t>
            </a:r>
            <a:endParaRPr lang="ja-JP" altLang="en-US" sz="1000" dirty="0">
              <a:solidFill>
                <a:schemeClr val="bg2">
                  <a:lumMod val="50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59130" y="468088"/>
            <a:ext cx="8598907" cy="5619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err="1" smtClean="0">
                <a:latin typeface="A-OTF UD新丸ゴ Pro H" pitchFamily="34" charset="-128"/>
                <a:ea typeface="A-OTF UD新丸ゴ Pro H" pitchFamily="34" charset="-128"/>
              </a:rPr>
              <a:t>WordPress</a:t>
            </a:r>
            <a:r>
              <a:rPr lang="en-US" altLang="ja-JP" sz="2400" b="1" dirty="0" smtClean="0">
                <a:latin typeface="A-OTF UD新丸ゴ Pro H" pitchFamily="34" charset="-128"/>
                <a:ea typeface="A-OTF UD新丸ゴ Pro H" pitchFamily="34" charset="-128"/>
              </a:rPr>
              <a:t> </a:t>
            </a:r>
            <a:r>
              <a:rPr altLang="en-US" sz="2400" b="1" dirty="0" smtClean="0">
                <a:latin typeface="A-OTF UD新丸ゴ Pro H" pitchFamily="34" charset="-128"/>
                <a:ea typeface="A-OTF UD新丸ゴ Pro H" pitchFamily="34" charset="-128"/>
              </a:rPr>
              <a:t>一強時代</a:t>
            </a:r>
            <a:endParaRPr altLang="en-US" sz="2400" b="1" dirty="0">
              <a:latin typeface="A-OTF UD新丸ゴ Pro H" pitchFamily="34" charset="-128"/>
              <a:ea typeface="A-OTF UD新丸ゴ Pro H" pitchFamily="34" charset="-128"/>
            </a:endParaRPr>
          </a:p>
        </p:txBody>
      </p:sp>
      <p:grpSp>
        <p:nvGrpSpPr>
          <p:cNvPr id="2" name="グループ化 11"/>
          <p:cNvGrpSpPr/>
          <p:nvPr/>
        </p:nvGrpSpPr>
        <p:grpSpPr>
          <a:xfrm>
            <a:off x="795336" y="1615167"/>
            <a:ext cx="3286808" cy="5242833"/>
            <a:chOff x="795336" y="1615167"/>
            <a:chExt cx="3286808" cy="524283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3597" y="1886924"/>
              <a:ext cx="3198547" cy="497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336" y="1615167"/>
              <a:ext cx="31718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正方形/長方形 9"/>
            <p:cNvSpPr/>
            <p:nvPr/>
          </p:nvSpPr>
          <p:spPr>
            <a:xfrm>
              <a:off x="3135086" y="2098221"/>
              <a:ext cx="391886" cy="1143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682093" y="2204357"/>
              <a:ext cx="391886" cy="1143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ytiur\Desktop\教室用\素材\WordPress-logotype-alternative.png"/>
          <p:cNvPicPr>
            <a:picLocks noChangeAspect="1" noChangeArrowheads="1"/>
          </p:cNvPicPr>
          <p:nvPr/>
        </p:nvPicPr>
        <p:blipFill>
          <a:blip r:embed="rId2">
            <a:lum bright="74000"/>
          </a:blip>
          <a:srcRect/>
          <a:stretch>
            <a:fillRect/>
          </a:stretch>
        </p:blipFill>
        <p:spPr bwMode="auto">
          <a:xfrm>
            <a:off x="607482" y="1045029"/>
            <a:ext cx="9328455" cy="5037365"/>
          </a:xfrm>
          <a:prstGeom prst="rect">
            <a:avLst/>
          </a:prstGeom>
          <a:noFill/>
        </p:spPr>
      </p:pic>
      <p:sp>
        <p:nvSpPr>
          <p:cNvPr id="15" name="長方形 3"/>
          <p:cNvSpPr>
            <a:spLocks noGrp="1" noChangeArrowheads="1"/>
          </p:cNvSpPr>
          <p:nvPr>
            <p:ph idx="1"/>
          </p:nvPr>
        </p:nvSpPr>
        <p:spPr>
          <a:xfrm>
            <a:off x="556532" y="1198584"/>
            <a:ext cx="8375198" cy="5010150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</a:pPr>
            <a:r>
              <a:rPr altLang="en-US" sz="2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無料で使える　　　</a:t>
            </a:r>
            <a:r>
              <a:rPr altLang="en-US" sz="2400" dirty="0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商用利用も可能</a:t>
            </a:r>
          </a:p>
          <a:p>
            <a:pPr marL="342900" lvl="1" indent="-342900">
              <a:lnSpc>
                <a:spcPct val="150000"/>
              </a:lnSpc>
            </a:pPr>
            <a:r>
              <a:rPr altLang="en-US" sz="2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ライセンスフリー　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GPL</a:t>
            </a:r>
            <a:r>
              <a:rPr altLang="en-US" sz="2400" dirty="0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ライセンス</a:t>
            </a:r>
            <a:endParaRPr lang="en-US" altLang="en-US" sz="2400" dirty="0" smtClean="0">
              <a:solidFill>
                <a:schemeClr val="bg1">
                  <a:lumMod val="50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marL="342900" lvl="1" indent="-342900">
              <a:lnSpc>
                <a:spcPct val="150000"/>
              </a:lnSpc>
            </a:pPr>
            <a:r>
              <a:rPr altLang="en-US" sz="2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自由度が高い　　　</a:t>
            </a:r>
            <a:r>
              <a:rPr altLang="en-US" sz="2400" dirty="0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プロの業者が最も重視するポイント</a:t>
            </a:r>
            <a:endParaRPr lang="en-US" altLang="en-US" sz="2400" dirty="0" smtClean="0">
              <a:solidFill>
                <a:schemeClr val="bg1">
                  <a:lumMod val="50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marL="342900" lvl="1" indent="-342900">
              <a:lnSpc>
                <a:spcPct val="150000"/>
              </a:lnSpc>
            </a:pPr>
            <a:r>
              <a:rPr altLang="en-US" sz="2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デザイン性が高い　</a:t>
            </a:r>
            <a:r>
              <a:rPr altLang="en-US" sz="2400" dirty="0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高品質なテーマが豊富</a:t>
            </a:r>
            <a:endParaRPr lang="en-US" altLang="ja-JP" sz="2400" dirty="0" smtClean="0">
              <a:solidFill>
                <a:schemeClr val="bg1">
                  <a:lumMod val="50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marL="342900" lvl="1" indent="-342900"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SEO</a:t>
            </a:r>
            <a:r>
              <a:rPr altLang="en-US" sz="2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に強い　　　　</a:t>
            </a:r>
            <a:r>
              <a:rPr altLang="en-US" sz="2400" dirty="0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内部対策に有効な機能を備えている</a:t>
            </a:r>
          </a:p>
          <a:p>
            <a:pPr marL="342900" lvl="1" indent="-342900">
              <a:lnSpc>
                <a:spcPct val="150000"/>
              </a:lnSpc>
            </a:pPr>
            <a:r>
              <a:rPr altLang="en-US" sz="2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情報が豊富　　　　</a:t>
            </a:r>
            <a:r>
              <a:rPr altLang="en-US" sz="2400" dirty="0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世界の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3</a:t>
            </a:r>
            <a:r>
              <a:rPr altLang="en-US" sz="2400" dirty="0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割は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WordPress</a:t>
            </a:r>
            <a:endParaRPr altLang="en-US" sz="2400" dirty="0" smtClean="0">
              <a:solidFill>
                <a:schemeClr val="bg1">
                  <a:lumMod val="50000"/>
                </a:schemeClr>
              </a:solidFill>
              <a:latin typeface="A-OTF UD新丸ゴ Pro B" pitchFamily="34" charset="-128"/>
              <a:ea typeface="A-OTF UD新丸ゴ Pro B" pitchFamily="34" charset="-128"/>
            </a:endParaRPr>
          </a:p>
          <a:p>
            <a:pPr marL="342900" lvl="1" indent="-342900">
              <a:lnSpc>
                <a:spcPct val="150000"/>
              </a:lnSpc>
            </a:pPr>
            <a:r>
              <a:rPr altLang="en-US" sz="2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高機能</a:t>
            </a:r>
            <a:r>
              <a:rPr lang="en-US" altLang="ja-JP" sz="2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CMS</a:t>
            </a:r>
            <a:r>
              <a:rPr altLang="en-US" sz="2400" dirty="0" smtClean="0">
                <a:solidFill>
                  <a:schemeClr val="accent1"/>
                </a:solidFill>
                <a:latin typeface="A-OTF UD新丸ゴ Pro B" pitchFamily="34" charset="-128"/>
                <a:ea typeface="A-OTF UD新丸ゴ Pro B" pitchFamily="34" charset="-128"/>
              </a:rPr>
              <a:t>　  　　</a:t>
            </a:r>
            <a:r>
              <a:rPr altLang="en-US" sz="2400" dirty="0" smtClean="0">
                <a:solidFill>
                  <a:schemeClr val="bg1">
                    <a:lumMod val="50000"/>
                  </a:schemeClr>
                </a:solidFill>
                <a:latin typeface="A-OTF UD新丸ゴ Pro B" pitchFamily="34" charset="-128"/>
                <a:ea typeface="A-OTF UD新丸ゴ Pro B" pitchFamily="34" charset="-128"/>
              </a:rPr>
              <a:t>便利な無料プラグインが豊富</a:t>
            </a:r>
          </a:p>
          <a:p>
            <a:pPr marL="342900" lvl="1" indent="-342900">
              <a:lnSpc>
                <a:spcPct val="150000"/>
              </a:lnSpc>
            </a:pPr>
            <a:endParaRPr lang="en-US" altLang="en-US" sz="2400" dirty="0" smtClean="0">
              <a:solidFill>
                <a:schemeClr val="accent1"/>
              </a:solidFill>
              <a:latin typeface="A-OTF UD新丸ゴ Pro B" pitchFamily="34" charset="-128"/>
              <a:ea typeface="A-OTF UD新丸ゴ Pro B" pitchFamily="34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WordPress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の特徴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666749" y="1330778"/>
            <a:ext cx="4895851" cy="4963886"/>
          </a:xfrm>
          <a:prstGeom prst="roundRect">
            <a:avLst>
              <a:gd name="adj" fmla="val 11840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kumimoji="1" lang="en-US" altLang="ja-JP" dirty="0" smtClean="0"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65540" name="AutoShape 4" descr="data:image/png;base64,iVBORw0KGgoAAAANSUhEUgAAALoAAAC6CAMAAAAu0KfDAAAA/FBMVEX/////zAC/mQA4O0r/zgD2xQD6+vr/ygAyNUUdITZSVGKrrLDt7u/39/hnaXMADCjY2NstMULFx8oAABtydHwnMU3/1gB9foczOEvl5ufNztEpLD59bDQiJjm2trqdn6UeLE2rjTL/+OMvNUxCRVP/++z//PP/89Clhhe2lyEAAAD/0jr/335FREK+rnL/3G//6az/7LqYfCT/45A7PUb/11D/5ZoPFS7l1afEpT3Zxo7DoSLXwXrs4LnPtGTv583Yz67v6+DHqU2hmH2HcSa5rYGonnJlWjNhWD6SjYTitABQTEFDPS/TrRkRJk92Zzv/86gAG1CNj5UAAA/3FWLYAAAI/UlEQVR4nO3cfZvhShoH4E6XSLSXwbQWhEYQDhZp9JxxduecPfawrLZjv/932SeJSEIiL6rQ11W/v2aqabfqp56q9CX98EBDQ0NDQ0NDQ0NDQ0NDQ0ODO/L0W/3WhlCRJ1328dfvrVs7gqYpv3FchH18fJz99vdbYwKkJfe6HMcwGh3yj+8/bk3yF4AzDMBNOuT7j/svnPoUZpzRY6FD3Xy7a31r9NZlzFjpkF9/u9uG0xp2GY5xp6tzf48NpyUP7W5HOuChbqK3xlojD80KP0/XG87dzL087UZO3O50rer/uDX6QW/iTu5zdMg/vzVvDJeH2uYTnK4Wzu83nHq5F3GHe9KhcL7fBl+3N/EwdLVufr+2uyn3JifNMAQd8mc8nbwifDjwmPAAdDHXyKevBR+dWZrB6fMc+hK/ArulHcT9uH3TFQHFrkCX3waeFR6Yjq5Al9+6AeC+6WPS9NZo4mdp3h9drfAgEx6A3u4LBOmw+QR23wf9Rwj2ndD/5Xik/RT0vz4v/W+U7hyizZHS3egkDwKE6dKnpcOh97M2R/Hz0hckC+ZPovQlSfq/idL7JK+S8i8E6Z0qyeaYZ8NNuy96myx9RZAOvZEk/ZEgHRoMSXonXLH7osMqJUlXyNHnICdJF8OtUz90tV5I0hfh1qkPemdNeNb/syFFh8M6Wfq4w4Sx+6CLAmF6WQlV7N50vV5I0mPbUMXuTVfGpOkloRZC7oMuqv2FLD23DFMxnvR9vRClo48wFeNJ1xcpYXpuHmJD9aK3x9egC+MQFeNFX+iVTpiOcrVIYLsHvY3QVehCfxPY7kFfStehI2kbuGTO0401Sp4u8B2sdKV/NTrKBd5Sz9E7C1NOnI6QgpE+R+iKdGE8C9bcz9APLf1Ksy58bALZ3emKJFx11tUOGajcXentvk2OYn/JpOlIEIPY3eidpV2OqrXukAS89d9tznyVRYBrPRd67VgO9JfuAP/E1wcvooUu9VcvfvHOdKUvoVM6w7FTzJ9+HHU5Gx1JfNvvicCRvhWO51ynMww3wPr5wWGEY+x06JE11h/egd4RT9wHOsNgLJrWVP2GR3Qk5LYzX+eZU7piHrmc6FwXm12Tn9DVglcYHxV/QhfHp8VipYMdU82Mui50JKDtJvLiVTZH9PYSOctNOsNNsKzV+v5DMA50mPiPcW3lUfNWekfpfzgWi50Odhzz/rb/+I4jHWa+2p+reHe9Se/M15Ir3EZnmNHl8rphcqEDXlrOOxvmBSrH8Q0YdGW+cCuVUzr3dnnJDDgvOuAFtN4Cn2UZB75Gb4vL8Xn40axf3mXqLONN16YeToFrUelsVjD/2g9AC/z7ZTVfrOHtecCR8NNK5waX0kcRf3T9xXPVj+p6Ic6VdkdPrTYXt+uc5MWGtz5e16zbxOVNZsgEoO/9OclYjIIkSLmcpxsetxZn9kZ1eY8ZckHpwSNJa+Vkf+Aml969ZKX/rEok4LmlsjndGjDQD98ystrUFlDLPn7+/iPkfi5nK8ahqV5e6y3zE7xau2Dh7DRWaxiHWxDWbdbtING7UG7p6wc/O6uJi/XYz/I7P+Foobj/GjBy+emxfvK94dXY1aajiOvqh4+25xypOhY7Z04/XA/DAWzocGuatmeCfzZfhpp9SVrCqc2pxI1gObLXXT6vvt8uV8p2LcHk+/dDq++rV1jnzptYJh2mnXV/Ca32oXrmy/5Y8lU8sG1uZyuvM/7FnVFP6+38y+yrZ6Zsx7zg4ZeE9XzDnZ1wNdiu8Lzsuh4a56Y936qtx42fGy/nPi6rOBbrdbWf2wXUyWc30DrX0ofD2q1K23M9xZR3MVxmmJEn/u6eMnrPTITjonXtwtrUtnvvq3BMK9RMfeCHbr4BOKXXtrB2kVr86olWdN027WEv30WP05z6m3jzDUDrmXUU8Atrsb3x9aEOjh1gLRYj9aA3yKizz6r+zdndxyKfjEjd9Cv3At0Gxhz2LT9wjosMSd6tPHK9g/riTHoavFBIkLpLvz70vjk2cKDGZa2vRIu7XaWYIGR/qE8HIT+Y7MyGzbNnLM5CdpeuZInR1fuShwOYewyTzzHdSW9kbp6J4i4RJ1cyWlr10fTSyoGF2ZvKTesOBLOerCQKJOU6vzmKsOH1UN8nHSWRfX0oVggWjDXyW28w6XZZhvH5M2C7XSiS3tT5WFssJNLF6/0hkJYsyyN4B4OJdhstd3JPqj7CTiaDwaA3HMnymdN4tHDFe/L1tJrNZr0uj4bD4bQ30f/wh/4WIl3wQkb1Ojzmbv46iXNa6rsw02zduZeGhoaGhoaG5o4StcdtTL8UThxFHUsmEodjbDSh/ydpf1h0/yVLcJx8s6lnS1JZ56GHfFGVP6Vs2QEg+ZpKVYxvloRBeHi0Yn+c+vWifegVAz3+nrHkXX2Vim1I+7tRUY1esH0hU06p9HysdPjUaDJTysB/oq8l6+NiqjNrGyrnMVwpxWOW3zPzZY1etv7u+d1Ctz4WHv2s0Uu8SecRqqh0/vCgBo+0t5bleetTd3jojdf4IWmNzqeOhkx6PGtG/coRnd/TM6n9Y4q7jEFvHD31cnopf7RmKuWTIYPON46v5l3o5Z0xli7v6ZknDNxj+tEP7yz9+HconvRiOUOMDrVYPKSAiY4az3ktzw1U3hcMn8ofguPz4OoyLX/Z5/1/cVx0lClpyfDoKavTjSFIDFeHKZWNfKngovPlckwL0NN7ujEUi71jomfyr0Z2aUx0/snoUSne6DC82bZes5fLgc6nCvZNHwe9dFim2UOHaWDg2unl4+0hfHOMIofmGCPXHPmnYuGQpEbnn9PmUMJCR41K2kxBp2fyxkAFocOWVNyPPVu2JPtTL6cj/t1YpbH9MkWZWMwY+2o/CMS+HPL1ST8IoJIxEjvQUeZ9P1ZC+74Or2M+9RnHMrUdWBzOMDHr8Yu3prQ/flnHMhmNXrKOGccv61OxdJhfvlryS9x5SKcnGk+2qCsiuTsaVOlx+5D63KJ9aHde5SvRpC1R56EHrWseX4NEfY49uI1dJdf8I7s0NDQ0NDQ0NDQ0NDQ0NDQ0NDQ0NGTyf68ETiFuXEv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5542" name="AutoShape 6" descr="data:image/png;base64,iVBORw0KGgoAAAANSUhEUgAAALoAAAC6CAMAAAAu0KfDAAAA/FBMVEX/////zAC/mQA4O0r/zgD2xQD6+vr/ygAyNUUdITZSVGKrrLDt7u/39/hnaXMADCjY2NstMULFx8oAABtydHwnMU3/1gB9foczOEvl5ufNztEpLD59bDQiJjm2trqdn6UeLE2rjTL/+OMvNUxCRVP/++z//PP/89Clhhe2lyEAAAD/0jr/335FREK+rnL/3G//6az/7LqYfCT/45A7PUb/11D/5ZoPFS7l1afEpT3Zxo7DoSLXwXrs4LnPtGTv583Yz67v6+DHqU2hmH2HcSa5rYGonnJlWjNhWD6SjYTitABQTEFDPS/TrRkRJk92Zzv/86gAG1CNj5UAAA/3FWLYAAAI/UlEQVR4nO3cfZvhShoH4E6XSLSXwbQWhEYQDhZp9JxxduecPfawrLZjv/932SeJSEIiL6rQ11W/v2aqabfqp56q9CX98EBDQ0NDQ0NDQ0NDQ0NDQ0ODO/L0W/3WhlCRJ1328dfvrVs7gqYpv3FchH18fJz99vdbYwKkJfe6HMcwGh3yj+8/bk3yF4AzDMBNOuT7j/svnPoUZpzRY6FD3Xy7a31r9NZlzFjpkF9/u9uG0xp2GY5xp6tzf48NpyUP7W5HOuChbqK3xlojD80KP0/XG87dzL087UZO3O50rer/uDX6QW/iTu5zdMg/vzVvDJeH2uYTnK4Wzu83nHq5F3GHe9KhcL7fBl+3N/EwdLVufr+2uyn3JifNMAQd8mc8nbwifDjwmPAAdDHXyKevBR+dWZrB6fMc+hK/ArulHcT9uH3TFQHFrkCX3waeFR6Yjq5Al9+6AeC+6WPS9NZo4mdp3h9drfAgEx6A3u4LBOmw+QR23wf9Rwj2ndD/5Xik/RT0vz4v/W+U7hyizZHS3egkDwKE6dKnpcOh97M2R/Hz0hckC+ZPovQlSfq/idL7JK+S8i8E6Z0qyeaYZ8NNuy96myx9RZAOvZEk/ZEgHRoMSXonXLH7osMqJUlXyNHnICdJF8OtUz90tV5I0hfh1qkPemdNeNb/syFFh8M6Wfq4w4Sx+6CLAmF6WQlV7N50vV5I0mPbUMXuTVfGpOkloRZC7oMuqv2FLD23DFMxnvR9vRClo48wFeNJ1xcpYXpuHmJD9aK3x9egC+MQFeNFX+iVTpiOcrVIYLsHvY3QVehCfxPY7kFfStehI2kbuGTO0401Sp4u8B2sdKV/NTrKBd5Sz9E7C1NOnI6QgpE+R+iKdGE8C9bcz9APLf1Ksy58bALZ3emKJFx11tUOGajcXentvk2OYn/JpOlIEIPY3eidpV2OqrXukAS89d9tznyVRYBrPRd67VgO9JfuAP/E1wcvooUu9VcvfvHOdKUvoVM6w7FTzJ9+HHU5Gx1JfNvvicCRvhWO51ynMww3wPr5wWGEY+x06JE11h/egd4RT9wHOsNgLJrWVP2GR3Qk5LYzX+eZU7piHrmc6FwXm12Tn9DVglcYHxV/QhfHp8VipYMdU82Mui50JKDtJvLiVTZH9PYSOctNOsNNsKzV+v5DMA50mPiPcW3lUfNWekfpfzgWi50Odhzz/rb/+I4jHWa+2p+reHe9Se/M15Ir3EZnmNHl8rphcqEDXlrOOxvmBSrH8Q0YdGW+cCuVUzr3dnnJDDgvOuAFtN4Cn2UZB75Gb4vL8Xn40axf3mXqLONN16YeToFrUelsVjD/2g9AC/z7ZTVfrOHtecCR8NNK5waX0kcRf3T9xXPVj+p6Ic6VdkdPrTYXt+uc5MWGtz5e16zbxOVNZsgEoO/9OclYjIIkSLmcpxsetxZn9kZ1eY8ZckHpwSNJa+Vkf+Aml969ZKX/rEok4LmlsjndGjDQD98ystrUFlDLPn7+/iPkfi5nK8ahqV5e6y3zE7xau2Dh7DRWaxiHWxDWbdbtING7UG7p6wc/O6uJi/XYz/I7P+Foobj/GjBy+emxfvK94dXY1aajiOvqh4+25xypOhY7Z04/XA/DAWzocGuatmeCfzZfhpp9SVrCqc2pxI1gObLXXT6vvt8uV8p2LcHk+/dDq++rV1jnzptYJh2mnXV/Ca32oXrmy/5Y8lU8sG1uZyuvM/7FnVFP6+38y+yrZ6Zsx7zg4ZeE9XzDnZ1wNdiu8Lzsuh4a56Y936qtx42fGy/nPi6rOBbrdbWf2wXUyWc30DrX0ofD2q1K23M9xZR3MVxmmJEn/u6eMnrPTITjonXtwtrUtnvvq3BMK9RMfeCHbr4BOKXXtrB2kVr86olWdN027WEv30WP05z6m3jzDUDrmXUU8Atrsb3x9aEOjh1gLRYj9aA3yKizz6r+zdndxyKfjEjd9Cv3At0Gxhz2LT9wjosMSd6tPHK9g/riTHoavFBIkLpLvz70vjk2cKDGZa2vRIu7XaWYIGR/qE8HIT+Y7MyGzbNnLM5CdpeuZInR1fuShwOYewyTzzHdSW9kbp6J4i4RJ1cyWlr10fTSyoGF2ZvKTesOBLOerCQKJOU6vzmKsOH1UN8nHSWRfX0oVggWjDXyW28w6XZZhvH5M2C7XSiS3tT5WFssJNLF6/0hkJYsyyN4B4OJdhstd3JPqj7CTiaDwaA3HMnymdN4tHDFe/L1tJrNZr0uj4bD4bQ30f/wh/4WIl3wQkb1Ojzmbv46iXNa6rsw02zduZeGhoaGhoaG5o4StcdtTL8UThxFHUsmEodjbDSh/ydpf1h0/yVLcJx8s6lnS1JZ56GHfFGVP6Vs2QEg+ZpKVYxvloRBeHi0Yn+c+vWifegVAz3+nrHkXX2Vim1I+7tRUY1esH0hU06p9HysdPjUaDJTysB/oq8l6+NiqjNrGyrnMVwpxWOW3zPzZY1etv7u+d1Ctz4WHv2s0Uu8SecRqqh0/vCgBo+0t5bleetTd3jojdf4IWmNzqeOhkx6PGtG/coRnd/TM6n9Y4q7jEFvHD31cnopf7RmKuWTIYPON46v5l3o5Z0xli7v6ZknDNxj+tEP7yz9+HconvRiOUOMDrVYPKSAiY4az3ktzw1U3hcMn8ofguPz4OoyLX/Z5/1/cVx0lClpyfDoKavTjSFIDFeHKZWNfKngovPlckwL0NN7ujEUi71jomfyr0Z2aUx0/snoUSne6DC82bZes5fLgc6nCvZNHwe9dFim2UOHaWDg2unl4+0hfHOMIofmGCPXHPmnYuGQpEbnn9PmUMJCR41K2kxBp2fyxkAFocOWVNyPPVu2JPtTL6cj/t1YpbH9MkWZWMwY+2o/CMS+HPL1ST8IoJIxEjvQUeZ9P1ZC+74Or2M+9RnHMrUdWBzOMDHr8Yu3prQ/flnHMhmNXrKOGccv61OxdJhfvlryS9x5SKcnGk+2qCsiuTsaVOlx+5D63KJ9aHde5SvRpC1R56EHrWseX4NEfY49uI1dJdf8I7s0NDQ0NDQ0NDQ0NDQ0NDQ0NDQ0NGTyf68ETiFuXEv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2986" y="3762072"/>
            <a:ext cx="12268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5" name="Picture 9" descr="「Movable Type ロゴ」の画像検索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4479" y="3057524"/>
            <a:ext cx="1323895" cy="1312863"/>
          </a:xfrm>
          <a:prstGeom prst="rect">
            <a:avLst/>
          </a:prstGeom>
          <a:noFill/>
        </p:spPr>
      </p:pic>
      <p:sp>
        <p:nvSpPr>
          <p:cNvPr id="65547" name="AutoShape 11" descr="data:image/jpeg;base64,/9j/4AAQSkZJRgABAQAAAQABAAD/2wCEAAkGBxIHEhUTBxMTFRMXFR0YGRgYFxUWGBwVGBUWFiAYGBUYHSggHRslIBUVITEjJSkrLi8uFx8zODMtQygtLisBCgoKDg0OGhAQGy0lICYvLS03Ky0tLSstLy0tLS0tLS0rLS0tLS0tLy0tLS0tNS0vLS0tLS0tLS0tLS0tLS0tMP/AABEIAOEA4QMBEQACEQEDEQH/xAAbAAEAAgMBAQAAAAAAAAAAAAAABgcDBAUCAf/EADsQAAIBAgMGAgcGBgIDAAAAAAABAgMFBBESBiExQVFhMlIicZGxwdHhFCNCYqHwBxM0coGikrIzVOL/xAAaAQEAAgMBAAAAAAAAAAAAAAAAAwQBBQYC/8QAMREBAAICAQMCAwYGAwEAAAAAAAECAxEEBSExElETMkFhcZGx0eEiQoGhwfAGI/FD/9oADAMBAAIRAxEAPwC8QAAAAAAAAAAAAAAAAAAAAAAAAAAAAAAAAAAAAAAAAAAAAAAAAAAAAAAAAAAAAAAAAAAAAAAAAAAAAAAAAAAAAAAAAAAAAAAAAAAAAAAAAAAAAAA8zmqazm0kubMWtFY3M9hw8btRSo7sMnN9eEfb9DS8jrmHHOsceqfwh4m8OZPays/BCml3Un8Ua23/ACDPvtWv9/1Y9cstDa2S/qKcX/a2v0eZLi/5Bf8A+lI/p2/PZ63ct94pY/dSllLyvc/qbri9RwcntSe/tPl6i0S6BeegAAAAAAAAAAAAAAAAAAAAAAAAAYsViI4WLnXeUV+93cizZqYaTe86iCZ0g14u87lLpBcI/F9WcXz+o5OVbXiv0j9UM225prmAAB9jJx3x3MzEzE7gSvZ+/fzsqeOfpfhl17Pv3/b6jpfVviT8LNPf6T7/AGT9qStvdJDoXsAAAAAAAAAAAAAAAAAAAAAAAYcXiY4OLnXeSX7yXciz56YaTe86iGJnSDXi6yuct+6C8Mfi+5xXP6hflX9qx4j9UUztzjXsAAAAAASvZ2+/zMqWNe/hGXXs+51HSuq+vWHNPf6T7/ZKStvpKSnRPYBo3G60rf8A+d7/ACrfL2fMpcrn4eNH8c9/aPLE2iHAxG1k5f08Ipd22/gaLL/yDJPyViPv7vHray2nrri4/wDErx1zlfXX4MeuW7hdrP8A26f+Y/J/Mu4f+Qd9Zafh+k/qzF/dIcHjIY2OrDSTX6r1rkb7ByceevqxzuHuJ22CdkAAAAAAAAAAAADDi8THBxc67yS/eS7kWfPTDSb3nUQxM6QS73SVylnLdFeGPTu+5xHP59+Vfc9ojxCKZ20CiwAAAAAAA+xTb9HiZiJmewsGzwqwpRWOecv1S5Jvqd7wK5q4YjN5/wB8/amrvXdo3++LBehhsnU59I/UpdT6pHHj4ePvb8v3ebW0htSbqNuo22+LZyF72vM2tO5RvJ5AABnweLngpKWHeT/R9mifj8jJgv66SROk5tF0jc45w3SXij07+o7Xg86nKpuO0x5hLE7dAvPQAAAAAAAAAAYcXiY4SLnXeSX7yXciz56YaTe86iGJnSCXe6SuUs5borwx6d33OI5/Pvyr7ntWPEIpnbQKLAAA+wg6jSgm2+CW9+wzWs2nVY3ImdjsMcLHVjEpTkt6e9JPl6zr+ndKrhp6ssbtP9vsSVr7uHf7K7e9VDN03/q+j7dzTdT6ZbjW9dO9J/t9k/q82rpxzUPL7Fat0eIiJmdQJjs9Y/smVTFL7zkvL9Trul9LjBEZcvze3t+6StdPW0F7WCThhnnUfF+X6nrqnVIwR8PH835fuWtpDJSc3nJ5t8zkJmbTuUb4YAAAAAZsJiZYSSnQeTX7yfYlwZ74Lxek9yJ0nVoukblHOG6S8Uenf1Hb8HnU5VNx5jzCaJ26BeZAAAAAAAAMOLxMcJFzrvJL95LuRZ81MNJvedRDEzpBLxdJXKWct0V4Y9O/rOI5/Ovyr7n5Y8QimdtAosAAD1CDqNKCbb3JLjmZrWbTFaxuRNbDZVb1qr5Oo/8AXsjsumdMjjV9d+95/t9iWtdOybd6eakFUTVRZp7mjzasWia28CF32ySwUtWGTlTk93Npvkzj+pdLtgt6scbrP9p9v0/BFaunY2fsf2P7zFrOpyXl+pt+l9LjB/25fm9vb93qtdPW0F7WCWjDPOo+L8v1M9U6pGCPh4/m/L9y1tIZKTm85b2zkJmbTuUb4YAAAAAAAGbCYmWEkp0Hk1+8n2JcGe+G8XpPeCJ0ndoukblHOO6S8Uenf1Hb8HnU5VNx5jzCaJ23y8yAAAAABgxmKjg4Odd5Je/oiHPnpgpN7z2hiZ0gl2uc7lLOpuivDHkvqcRzudk5V9z4+kf79UUztolJgAAeqcHUaVNZtvJJdTNazaYrWO8ia2Gyq3rVWydR/wCvZHZdM6ZXjR6797/l9yWtdOybd6AAADg7QXz7H93hHnU5vy/U0nVOqRg/6sXze/t+7xa2kOlJyect7ZyMzMzuUb4YAAB0rLaZXKXSC4v4LubHp/T7cq3tWPMsxG0txdnpYikqaWlR8LXFPr8zqs/TsOTDGLWtePsSTWNaQjHYOeBm4V1v5Pk11RxfJ41+Pkml/wD1FMaa5AAADLhcTLCSU6Dykv3k+xLgz3w3i9J1METpOrNdY3OO7dNeJfFdjtuBz6cqm47WjzCWs7dEvvQAAAAIHtBc3j6jUH6EXlFdesv8nEdU5s8jLMR8seP1Q2ncuVmaxgzAZgeqcXUaVNNtvJJdT1WlrzFaxuZE2sNlWAWuvk6j/wBey+Z2PTemV40eu/e/5fclrXTsm3egAAA4G0N9WDzp4V/ec35fqaTqnVIwxOLF83v7fu8WtpDpS1b5cTkZ3M7lG+ZmAzAZgdKy2mVzl0guMvgu5sen9Ovyre1Y8z+jNY2nWGoRw0VGgsorkdrixUxUilI1EJojTKSDTuluhcYaavHk+aZU5nDx8qnpt5+k+zExtA8fg5YCbhXW/l0a6o4jk8a/HyTS/wD6hmNNbMrhmAzAz4LFywU1Oi96ftXNPsT8fPfBkjJTzH+6InSxMJiFi4RnS4SWf0O+w5a5ccXr4lNE7ZiVkAAc+/Yn7LQqSjxyyXre4p8/L8Lj3tHs82nUK61HCaQbNQ0bNQ0be6UHWajSTbbySR7pjte0VrG5kTiwWNW5a6+TqP2RXRfM67p3TK8aPXfvb8vuTVrp2jbPYAAAR7aO/rB508I/vOb8v1NL1PqfwY+Hi+b39v3R3vrtCGSnq3y3s5OdzO5RbfNRjRs1DRs1DRt1LJaJXSWfCmnvl8F3NjwOnX5Ntz2r7/o9VrtPMNh44WKhQWUVwR2WLFTFSKUjUQmiNMpIyAANK622Fyhpq8V4Zc0/kVOZw8fJp6befpPsxMbQG44KdunoxC9T5NdUcZyeJfj39F/x90Expq6itpjZqGjZqGjaY7FYn+ZTnCX4ZZr1M6roWWZxWpP0n80uOeySG9SAADibY/00svNH3ms6vG+Lb+n5vGTwr/UchpXNQ0GoaEj2NxlGjUccQsqkt0ZPh/b2ffmbno2XDTJNbx/FPif8JMcxtODqU4AAARzaXaFYLOng3nU5vy//AEabqXUvgx8PH835fujvfXaEIlU1b5b2ctO5ncoNvmoaDUNBqGh17BZpXWWcs1TXil17R7mw4HT7cm257V9/0e619SwMPQjhoqNBJRXBHX48dcdYrWNRCeI0yHtkAAAAEc2yxdGFPRWWqo98cuMfzN9O3M03WM2GMXotG7T4+z7f98o8kxpB9Ry2kBqGg1DQlWwe+VXplH3s3/QY/iyf0/ylxJidGmAAGlecL9to1ILi47vWt6K/KxfFw2p7w82jcKtby4nE6VHzUNBqGg1ZcBo2mey20n83KjcH6XCM3z/K+/fn7+i6d1L1axZfP0n3+yU+PJ9JS03iYAjG1G0f2TOlgX95+KXl7f3e40/Ueo/Dj4eP5vf2/dFkya7Qg7nq3y4nMz37yr7fNQ0GoaDUNDr7P2WV2lnLONJeKXX8se/uL/B4FuRbc9q+/wDiHulfUsTDUI4aKhQSUUskjrMeOuOsVrGohZiNMp7ZAAAABxtor7G0xyhlKq1uj0Xml295r+fz68euo72n6f5n/e7xe/pV5iMRLEScq7bk3m2zk8l7ZLTa07mVaZ2x6jzpg1DQahoT3YfCujRc5/jlmvUt3zOo6Ph9GH1T9VjFHbaRm2SgAABX+2VleDm62HX3c3m8vwy+T4+05rqfCnHeclY/hn+0q2Wmp3CM6jVaQmoaDUND7qGhNtlNpv52VG4v0uEJvn+V9+nU6Dp/UfVrFl8/Sff7J+1Yx5N9pSnF0pVoSjRk4SayUlvyfXI2+StrUmKzqfdNPhVNxwlS31HDGLKXXin3T5pnG5sF8V5reO/5/ap2iYnUtXURaeTUNBqGh2dnLHO8SzlupRfpS6/lj39xe4XBtyLbntWPr/iElKTZZGGw8cLFQoJKKWSSOppStKxWsahaiNMp7ZAAAABxNpL/ABtEcoZSqtbo9F5pdveUObzq8eNR3tP0/wAyjvf0q4xGJliZOdd5ybzbZy17WvabW7zKrM7Y9R50wahoNQ0OjY7XO71FCnuit8pclH59CzxeJbkX9MePrL3Ss2laVGkqEVGksopZJdkdfWsViKx4hciNPZ6AAAA8VaarJxqpNNZNPhkYtWLRqTyrjanZ6Vplrwybot8ecX0fbo/2+a53BnDPqr8v5KmTH6e8eEe1Gv0hNQ0GoaDUNCcbKbVKppo3J+lwjN8+kZd+5veD1DeseXz9J/VZx5fpKQ3yzwvENNXdJeGXNP5djYcri0z09NvPulvSLQrC44GpbZuni45NexrqnzRy2XBfFb03jv8A74U7RNZ1LV1Eenl3NmbBK8y1VM40YvfLq/LHv7i9wuFOe25+WP8AdQlx0m33LKw2HjhYqGHSjFLJJHTUpWlYrWNQtxGu0Mp6ZAAAABwtpdooWdaaeUqrW6PReaXyKPM5tcEajvb/AHyiyZIr96tcRiZYmTnXblKTzbZzN7WvabW7zKpM77yx6jzpg1DQahodCy2qpeKihh1u/FLlFfPoifj8a+e/pr/WfZ7pWbTqFoWy3wtkFDDLJLi+bfVnU4cFMNPTVcrWKxqG2TPQAAAAAHirSVZONVJxayafBoxMRaNSTG1abWbOStEteGTdFvj5X0fbo/2+d5vCnDPqr8v5KWXH6e8eEd1FDSI1DQahofNQ0J1sftVryoXOW/hCb59IyfXozd8Hnb1jyT90rOLL9JSa92ineKeivua8Muafy7F/kcemenpt+Ka9ItGkHtex9atXlDHJxpwe+XKS5aHzz/Q02Hpt7ZJrftEfX3+5WrhmbalYuGoRwsVCglGMVkkjf0pFIitY7LcRrtDIemQAAAAR/anaONmjpo5SrNbl5V5pfIpczmRhjUfMiyZYr2+qsq+IliJOdduUpPNt8WznLTNpm1u8qUzvu8ajzoNQ0GoaHQsdqqXmpow6yS3ylyivn0RPx+NbNf01/rPs9UrNp1C1LXbqdrpqnhVklxfNvqzpsOGuKvpqvVrFY1DcJXoAAAAAAAA8VqUa0XGqk4tZNPg0YmImNSTG1Y7W7NSs7dTCpug3x46G+T7dGaDmcP4M+qvy/ko5cU17x4RrUUdIdmoaNmoaNmoaE92M2s16aFzlv4Qm+fSMn16M3PC5m9Y8k/dK1hzfy2Tk2q0AAAAABHtq9pY2WOmjlKtJbl0Xml8iny+VGGNR8yHLlin3qtr4iWIk5125Sk823xbOftM2nc+VGZme8vGo86NmoaNmoaNulYbRUvVTRh16K8UuUV83k8kT4OPbNb0x/WXulJvOoWxarbTtVNU8KskuL5t9W+p0WHDXFX01X61isahuEr0AAAAAAAAAAHmpTVVONVJprJp700+TRiYiY1Iq7bHZh2durg03Qb/4N8n26M0nL4nwp9VfH5KGbF6O8eEX1FLSA1DQahoNQ0J/sVtbr04e6S38ITfPpGT69Gbbh8v+S/8ASVvDm/lsnhs1sAAAI5tbtPGyR00MpVpLcuUfzS+XMqcrkxijUeUOXLFI19VVV8RLESc67cpSebb4tmitu07ny18zMzuXjUY0GoaDUNDqbPWWpfKmihuivHLlFfN8kTYOPbLbUfikx0m86hblrt1O101Twiyiva31b5s3+LFXHX01bCtYrGobZI9AAAAAAAAAAAAAeKtNVk41UnFrJprNNPk0YmImNSTG1WbZbKuzt1cGm6DfrcG+T7dGaflcT4f8VfH5Nfmw+jvHhFNRT0r7NQ0bNQ0bNQ0bT/YnbHPLD3eWfKFR/wDWT9z9ps+Jyp+S/wCK5gz/AMtlhGyXACMbYbVRskdGFylXa3LiorzS+CKnJ5Pw41HlBmzeiNR5VTiMTLEyc8RJylJ5tvi2aad2nctfNpmdyx6jGmNmoaNmoaNuts7ZKl9qaKG6K8c+UV8+xNhwWy21CTHjm86hb9pttO001Twccorj1b5yk+bN3jxVx19NWypSKxqG4SPQAAAAAAAAAAAAAAB4q041ouNVJxayaazTT5NGJiJjUkxtVG2mybszdXApug363Bvk306M1XI4vw+9fDXZ8Po7x4RPUVNK2zUNGzUNGzUNG1g7C7ZZZYe7y7U6j/6SfuZseLyf5L/iu4OR/LZ3Ns9rI2OOjCZSryW5cVFeaXwRNyOR8ONR5S588UjUeVS18RLESc68nKUnm2+LZqZ3M7lrptM95eNRjTGzUNGzUNG3W2csVS/VNGH3RXjnyivi+xLhwTknUJcWOck6hcdotlK0UlSwUcornzb5yk+bZuceOuOvpq2dKRSNQ3T29AAAAAAAAAAAAAAAAAB4q01WTjVScWsmms00+TRiY32kmNqm202PlZW6tvzlQb3ri4dm+ce/t6mtz8b0d6+Gtz4Jp3r4Q/UVdKpqGg1DQahoep1XUedRtvq3mzMxtnbzqMaYNQ0GoaHZ2Z2fq7Q1NND0YLxza3Jdur7EuLDOSdQlxYrZJ7LmtFrpWelGlgllFc+cnzlJ82za0pFK6htKUikahunt7AAAAAAAAAAAAAAAAAAAA81IKqnGok01k096a6NA8qj252OdnbrW5N0G964um3y7x6Pka/Ng9PePDWcjj+j+Kvj8kM1FfSps1DRs1DRs1DRs1DRs1DRt2tl9nau0VTTQ9GC8dTLNRXbrLsSY8M3nsmxYrZJ1C67VbaVppxpYKOmK9rfVvm2bKlIrGobalIpGobh6egAAAAAAAAAAAAAAAAAAAAADzUpqqnGok01k096aBMbVBt1sVO0Sda2Jyw73tLe6b+MO/L9Sllw+nvHhq+RxppPqr4/JCdRBpUNQ0GoaDUNDubLbN1to6ijQWmkn6dR8Eui6y7e090xTeUuLDbJPbx7rvtNspWinGlgY6Yr2t9W+bL9axWNQ3FKRSNQ3D09AAAAAAAAAAAAAAAAAAAAAAAAB8ktW6W9AQnaH+G+HuTc7fJ0Jvklqg3/by/wyG+GJ8KeXh1t3r2QrG/w3uGHf3MadVfkqJfpU0kM4bQqW4eWPHdhw/wDDy5VnlOjGHeVSnl/o5P8AQxGG0/RiOJln6f3SmyfwsjSale6uv8lPNR9Tm97XqSJa4I+qxj4P1vP9IWHg8JDAwUMJFQguCSyRPERHhfrWKxqGYyyAAAAAAAAAAAAAAAAAAAAAA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5549" name="AutoShape 13" descr="data:image/jpeg;base64,/9j/4AAQSkZJRgABAQAAAQABAAD/2wCEAAkGBxIHEhUTBxMTFRMXFR0YGRgYFxUWGBwVGBUWFiAYGBUYHSggHRslIBUVITEjJSkrLi8uFx8zODMtQygtLisBCgoKDg0OGhAQGy0lICYvLS03Ky0tLSstLy0tLS0tLS0rLS0tLS0tLy0tLS0tNS0vLS0tLS0tLS0tLS0tLS0tMP/AABEIAOEA4QMBEQACEQEDEQH/xAAbAAEAAgMBAQAAAAAAAAAAAAAABgcDBAUCAf/EADsQAAIBAgMGAgcGBgIDAAAAAAABAgMFBBESBiExQVFhMlIicZGxwdHhFCNCYqHwBxM0coGikrIzVOL/xAAaAQEAAgMBAAAAAAAAAAAAAAAAAwQBBQYC/8QAMREBAAICAQMCAwYGAwEAAAAAAAECAxEEBSExElETMkFhcZGx0eEiQoGhwfAGI/FD/9oADAMBAAIRAxEAPwC8QAAAAAAAAAAAAAAAAAAAAAAAAAAAAAAAAAAAAAAAAAAAAAAAAAAAAAAAAAAAAAAAAAAAAAAAAAAAAAAAAAAAAAAAAAAAAAAAAAAAAAAAAAAAAAA8zmqazm0kubMWtFY3M9hw8btRSo7sMnN9eEfb9DS8jrmHHOsceqfwh4m8OZPays/BCml3Un8Ua23/ACDPvtWv9/1Y9cstDa2S/qKcX/a2v0eZLi/5Bf8A+lI/p2/PZ63ct94pY/dSllLyvc/qbri9RwcntSe/tPl6i0S6BeegAAAAAAAAAAAAAAAAAAAAAAAAAYsViI4WLnXeUV+93cizZqYaTe86iCZ0g14u87lLpBcI/F9WcXz+o5OVbXiv0j9UM225prmAAB9jJx3x3MzEzE7gSvZ+/fzsqeOfpfhl17Pv3/b6jpfVviT8LNPf6T7/AGT9qStvdJDoXsAAAAAAAAAAAAAAAAAAAAAAAYcXiY4OLnXeSX7yXciz56YaTe86iGJnSDXi6yuct+6C8Mfi+5xXP6hflX9qx4j9UUztzjXsAAAAAASvZ2+/zMqWNe/hGXXs+51HSuq+vWHNPf6T7/ZKStvpKSnRPYBo3G60rf8A+d7/ACrfL2fMpcrn4eNH8c9/aPLE2iHAxG1k5f08Ipd22/gaLL/yDJPyViPv7vHray2nrri4/wDErx1zlfXX4MeuW7hdrP8A26f+Y/J/Mu4f+Qd9Zafh+k/qzF/dIcHjIY2OrDSTX6r1rkb7ByceevqxzuHuJ22CdkAAAAAAAAAAAADDi8THBxc67yS/eS7kWfPTDSb3nUQxM6QS73SVylnLdFeGPTu+5xHP59+Vfc9ojxCKZ20CiwAAAAAAA+xTb9HiZiJmewsGzwqwpRWOecv1S5Jvqd7wK5q4YjN5/wB8/amrvXdo3++LBehhsnU59I/UpdT6pHHj4ePvb8v3ebW0htSbqNuo22+LZyF72vM2tO5RvJ5AABnweLngpKWHeT/R9mifj8jJgv66SROk5tF0jc45w3SXij07+o7Xg86nKpuO0x5hLE7dAvPQAAAAAAAAAAYcXiY4SLnXeSX7yXciz56YaTe86iGJnSCXe6SuUs5borwx6d33OI5/Pvyr7ntWPEIpnbQKLAAA+wg6jSgm2+CW9+wzWs2nVY3ImdjsMcLHVjEpTkt6e9JPl6zr+ndKrhp6ssbtP9vsSVr7uHf7K7e9VDN03/q+j7dzTdT6ZbjW9dO9J/t9k/q82rpxzUPL7Fat0eIiJmdQJjs9Y/smVTFL7zkvL9Trul9LjBEZcvze3t+6StdPW0F7WCThhnnUfF+X6nrqnVIwR8PH835fuWtpDJSc3nJ5t8zkJmbTuUb4YAAAAAZsJiZYSSnQeTX7yfYlwZ74Lxek9yJ0nVoukblHOG6S8Uenf1Hb8HnU5VNx5jzCaJ26BeZAAAAAAAAMOLxMcJFzrvJL95LuRZ81MNJvedRDEzpBLxdJXKWct0V4Y9O/rOI5/Ovyr7n5Y8QimdtAosAAD1CDqNKCbb3JLjmZrWbTFaxuRNbDZVb1qr5Oo/8AXsjsumdMjjV9d+95/t9iWtdOybd6eakFUTVRZp7mjzasWia28CF32ySwUtWGTlTk93Npvkzj+pdLtgt6scbrP9p9v0/BFaunY2fsf2P7zFrOpyXl+pt+l9LjB/25fm9vb93qtdPW0F7WCWjDPOo+L8v1M9U6pGCPh4/m/L9y1tIZKTm85b2zkJmbTuUb4YAAAAAAAGbCYmWEkp0Hk1+8n2JcGe+G8XpPeCJ0ndoukblHOO6S8Uenf1Hb8HnU5VNx5jzCaJ23y8yAAAAABgxmKjg4Odd5Je/oiHPnpgpN7z2hiZ0gl2uc7lLOpuivDHkvqcRzudk5V9z4+kf79UUztolJgAAeqcHUaVNZtvJJdTNazaYrWO8ia2Gyq3rVWydR/wCvZHZdM6ZXjR6797/l9yWtdOybd6AAADg7QXz7H93hHnU5vy/U0nVOqRg/6sXze/t+7xa2kOlJyect7ZyMzMzuUb4YAAB0rLaZXKXSC4v4LubHp/T7cq3tWPMsxG0txdnpYikqaWlR8LXFPr8zqs/TsOTDGLWtePsSTWNaQjHYOeBm4V1v5Pk11RxfJ41+Pkml/wD1FMaa5AAADLhcTLCSU6Dykv3k+xLgz3w3i9J1METpOrNdY3OO7dNeJfFdjtuBz6cqm47WjzCWs7dEvvQAAAAIHtBc3j6jUH6EXlFdesv8nEdU5s8jLMR8seP1Q2ncuVmaxgzAZgeqcXUaVNNtvJJdT1WlrzFaxuZE2sNlWAWuvk6j/wBey+Z2PTemV40eu/e/5fclrXTsm3egAAA4G0N9WDzp4V/ec35fqaTqnVIwxOLF83v7fu8WtpDpS1b5cTkZ3M7lG+ZmAzAZgdKy2mVzl0guMvgu5sen9Ovyre1Y8z+jNY2nWGoRw0VGgsorkdrixUxUilI1EJojTKSDTuluhcYaavHk+aZU5nDx8qnpt5+k+zExtA8fg5YCbhXW/l0a6o4jk8a/HyTS/wD6hmNNbMrhmAzAz4LFywU1Oi96ftXNPsT8fPfBkjJTzH+6InSxMJiFi4RnS4SWf0O+w5a5ccXr4lNE7ZiVkAAc+/Yn7LQqSjxyyXre4p8/L8Lj3tHs82nUK61HCaQbNQ0bNQ0be6UHWajSTbbySR7pjte0VrG5kTiwWNW5a6+TqP2RXRfM67p3TK8aPXfvb8vuTVrp2jbPYAAAR7aO/rB508I/vOb8v1NL1PqfwY+Hi+b39v3R3vrtCGSnq3y3s5OdzO5RbfNRjRs1DRs1DRt1LJaJXSWfCmnvl8F3NjwOnX5Ntz2r7/o9VrtPMNh44WKhQWUVwR2WLFTFSKUjUQmiNMpIyAANK622Fyhpq8V4Zc0/kVOZw8fJp6befpPsxMbQG44KdunoxC9T5NdUcZyeJfj39F/x90Expq6itpjZqGjZqGjaY7FYn+ZTnCX4ZZr1M6roWWZxWpP0n80uOeySG9SAADibY/00svNH3ms6vG+Lb+n5vGTwr/UchpXNQ0GoaEj2NxlGjUccQsqkt0ZPh/b2ffmbno2XDTJNbx/FPif8JMcxtODqU4AAARzaXaFYLOng3nU5vy//AEabqXUvgx8PH835fujvfXaEIlU1b5b2ctO5ncoNvmoaDUNBqGh17BZpXWWcs1TXil17R7mw4HT7cm257V9/0e619SwMPQjhoqNBJRXBHX48dcdYrWNRCeI0yHtkAAAAEc2yxdGFPRWWqo98cuMfzN9O3M03WM2GMXotG7T4+z7f98o8kxpB9Ry2kBqGg1DQlWwe+VXplH3s3/QY/iyf0/ylxJidGmAAGlecL9to1ILi47vWt6K/KxfFw2p7w82jcKtby4nE6VHzUNBqGg1ZcBo2mey20n83KjcH6XCM3z/K+/fn7+i6d1L1axZfP0n3+yU+PJ9JS03iYAjG1G0f2TOlgX95+KXl7f3e40/Ueo/Dj4eP5vf2/dFkya7Qg7nq3y4nMz37yr7fNQ0GoaDUNDr7P2WV2lnLONJeKXX8se/uL/B4FuRbc9q+/wDiHulfUsTDUI4aKhQSUUskjrMeOuOsVrGohZiNMp7ZAAAABxtor7G0xyhlKq1uj0Xml295r+fz68euo72n6f5n/e7xe/pV5iMRLEScq7bk3m2zk8l7ZLTa07mVaZ2x6jzpg1DQahoT3YfCujRc5/jlmvUt3zOo6Ph9GH1T9VjFHbaRm2SgAABX+2VleDm62HX3c3m8vwy+T4+05rqfCnHeclY/hn+0q2Wmp3CM6jVaQmoaDUND7qGhNtlNpv52VG4v0uEJvn+V9+nU6Dp/UfVrFl8/Sff7J+1Yx5N9pSnF0pVoSjRk4SayUlvyfXI2+StrUmKzqfdNPhVNxwlS31HDGLKXXin3T5pnG5sF8V5reO/5/ap2iYnUtXURaeTUNBqGh2dnLHO8SzlupRfpS6/lj39xe4XBtyLbntWPr/iElKTZZGGw8cLFQoJKKWSSOppStKxWsahaiNMp7ZAAAABxNpL/ABtEcoZSqtbo9F5pdveUObzq8eNR3tP0/wAyjvf0q4xGJliZOdd5ybzbZy17WvabW7zKrM7Y9R50wahoNQ0OjY7XO71FCnuit8pclH59CzxeJbkX9MePrL3Ss2laVGkqEVGksopZJdkdfWsViKx4hciNPZ6AAAA8VaarJxqpNNZNPhkYtWLRqTyrjanZ6Vplrwybot8ecX0fbo/2+a53BnDPqr8v5KmTH6e8eEe1Gv0hNQ0GoaDUNCcbKbVKppo3J+lwjN8+kZd+5veD1DeseXz9J/VZx5fpKQ3yzwvENNXdJeGXNP5djYcri0z09NvPulvSLQrC44GpbZuni45NexrqnzRy2XBfFb03jv8A74U7RNZ1LV1Eenl3NmbBK8y1VM40YvfLq/LHv7i9wuFOe25+WP8AdQlx0m33LKw2HjhYqGHSjFLJJHTUpWlYrWNQtxGu0Mp6ZAAAABwtpdooWdaaeUqrW6PReaXyKPM5tcEajvb/AHyiyZIr96tcRiZYmTnXblKTzbZzN7WvabW7zKpM77yx6jzpg1DQahodCy2qpeKihh1u/FLlFfPoifj8a+e/pr/WfZ7pWbTqFoWy3wtkFDDLJLi+bfVnU4cFMNPTVcrWKxqG2TPQAAAAAHirSVZONVJxayafBoxMRaNSTG1abWbOStEteGTdFvj5X0fbo/2+d5vCnDPqr8v5KWXH6e8eEd1FDSI1DQahofNQ0J1sftVryoXOW/hCb59IyfXozd8Hnb1jyT90rOLL9JSa92ineKeivua8Muafy7F/kcemenpt+Ka9ItGkHtex9atXlDHJxpwe+XKS5aHzz/Q02Hpt7ZJrftEfX3+5WrhmbalYuGoRwsVCglGMVkkjf0pFIitY7LcRrtDIemQAAAAR/anaONmjpo5SrNbl5V5pfIpczmRhjUfMiyZYr2+qsq+IliJOdduUpPNt8WznLTNpm1u8qUzvu8ajzoNQ0GoaHQsdqqXmpow6yS3ylyivn0RPx+NbNf01/rPs9UrNp1C1LXbqdrpqnhVklxfNvqzpsOGuKvpqvVrFY1DcJXoAAAAAAAA8VqUa0XGqk4tZNPg0YmImNSTG1Y7W7NSs7dTCpug3x46G+T7dGaDmcP4M+qvy/ko5cU17x4RrUUdIdmoaNmoaNmoaE92M2s16aFzlv4Qm+fSMn16M3PC5m9Y8k/dK1hzfy2Tk2q0AAAAABHtq9pY2WOmjlKtJbl0Xml8iny+VGGNR8yHLlin3qtr4iWIk5125Sk823xbOftM2nc+VGZme8vGo86NmoaNmoaNulYbRUvVTRh16K8UuUV83k8kT4OPbNb0x/WXulJvOoWxarbTtVNU8KskuL5t9W+p0WHDXFX01X61isahuEr0AAAAAAAAAAHmpTVVONVJprJp700+TRiYiY1Iq7bHZh2durg03Qb/4N8n26M0nL4nwp9VfH5KGbF6O8eEX1FLSA1DQahoNQ0J/sVtbr04e6S38ITfPpGT69Gbbh8v+S/8ASVvDm/lsnhs1sAAAI5tbtPGyR00MpVpLcuUfzS+XMqcrkxijUeUOXLFI19VVV8RLESc67cpSebb4tmitu07ny18zMzuXjUY0GoaDUNDqbPWWpfKmihuivHLlFfN8kTYOPbLbUfikx0m86hblrt1O101Twiyiva31b5s3+LFXHX01bCtYrGobZI9AAAAAAAAAAAAAeKtNVk41UnFrJprNNPk0YmImNSTG1WbZbKuzt1cGm6DfrcG+T7dGaflcT4f8VfH5Nfmw+jvHhFNRT0r7NQ0bNQ0bNQ0bT/YnbHPLD3eWfKFR/wDWT9z9ps+Jyp+S/wCK5gz/AMtlhGyXACMbYbVRskdGFylXa3LiorzS+CKnJ5Pw41HlBmzeiNR5VTiMTLEyc8RJylJ5tvi2aad2nctfNpmdyx6jGmNmoaNmoaNuts7ZKl9qaKG6K8c+UV8+xNhwWy21CTHjm86hb9pttO001Twccorj1b5yk+bN3jxVx19NWypSKxqG4SPQAAAAAAAAAAAAAAB4q041ouNVJxayaazTT5NGJiJjUkxtVG2mybszdXApug363Bvk306M1XI4vw+9fDXZ8Po7x4RPUVNK2zUNGzUNGzUNG1g7C7ZZZYe7y7U6j/6SfuZseLyf5L/iu4OR/LZ3Ns9rI2OOjCZSryW5cVFeaXwRNyOR8ONR5S588UjUeVS18RLESc68nKUnm2+LZqZ3M7lrptM95eNRjTGzUNGzUNG3W2csVS/VNGH3RXjnyivi+xLhwTknUJcWOck6hcdotlK0UlSwUcornzb5yk+bZuceOuOvpq2dKRSNQ3T29AAAAAAAAAAAAAAAAAB4q01WTjVScWsmms00+TRiY32kmNqm202PlZW6tvzlQb3ri4dm+ce/t6mtz8b0d6+Gtz4Jp3r4Q/UVdKpqGg1DQahoep1XUedRtvq3mzMxtnbzqMaYNQ0GoaHZ2Z2fq7Q1NND0YLxza3Jdur7EuLDOSdQlxYrZJ7LmtFrpWelGlgllFc+cnzlJ82za0pFK6htKUikahunt7AAAAAAAAAAAAAAAAAAAA81IKqnGok01k096a6NA8qj252OdnbrW5N0G964um3y7x6Pka/Ng9PePDWcjj+j+Kvj8kM1FfSps1DRs1DRs1DRs1DRs1DRt2tl9nau0VTTQ9GC8dTLNRXbrLsSY8M3nsmxYrZJ1C67VbaVppxpYKOmK9rfVvm2bKlIrGobalIpGobh6egAAAAAAAAAAAAAAAAAAAAADzUpqqnGok01k096aBMbVBt1sVO0Sda2Jyw73tLe6b+MO/L9Sllw+nvHhq+RxppPqr4/JCdRBpUNQ0GoaDUNDubLbN1to6ijQWmkn6dR8Eui6y7e090xTeUuLDbJPbx7rvtNspWinGlgY6Yr2t9W+bL9axWNQ3FKRSNQ3D09AAAAAAAAAAAAAAAAAAAAAAAAB8ktW6W9AQnaH+G+HuTc7fJ0Jvklqg3/by/wyG+GJ8KeXh1t3r2QrG/w3uGHf3MadVfkqJfpU0kM4bQqW4eWPHdhw/wDDy5VnlOjGHeVSnl/o5P8AQxGG0/RiOJln6f3SmyfwsjSale6uv8lPNR9Tm97XqSJa4I+qxj4P1vP9IWHg8JDAwUMJFQguCSyRPERHhfrWKxqGYyyAAAAAAAAAAAAAAAAAAAAAA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5551" name="Picture 15" descr="「baserCMS」の画像検索結果"/>
          <p:cNvPicPr>
            <a:picLocks noChangeAspect="1" noChangeArrowheads="1"/>
          </p:cNvPicPr>
          <p:nvPr/>
        </p:nvPicPr>
        <p:blipFill>
          <a:blip r:embed="rId4"/>
          <a:srcRect l="12667" t="37344" r="11333" b="37656"/>
          <a:stretch>
            <a:fillRect/>
          </a:stretch>
        </p:blipFill>
        <p:spPr bwMode="auto">
          <a:xfrm>
            <a:off x="5856515" y="4373335"/>
            <a:ext cx="2371725" cy="624138"/>
          </a:xfrm>
          <a:prstGeom prst="rect">
            <a:avLst/>
          </a:prstGeom>
          <a:noFill/>
        </p:spPr>
      </p:pic>
      <p:pic>
        <p:nvPicPr>
          <p:cNvPr id="65553" name="Picture 17" descr="「Magento」の画像検索結果"/>
          <p:cNvPicPr>
            <a:picLocks noChangeAspect="1" noChangeArrowheads="1"/>
          </p:cNvPicPr>
          <p:nvPr/>
        </p:nvPicPr>
        <p:blipFill>
          <a:blip r:embed="rId5" cstate="print"/>
          <a:srcRect l="11147" t="18000" r="10792" b="24500"/>
          <a:stretch>
            <a:fillRect/>
          </a:stretch>
        </p:blipFill>
        <p:spPr bwMode="auto">
          <a:xfrm>
            <a:off x="6542313" y="3527572"/>
            <a:ext cx="1724025" cy="540963"/>
          </a:xfrm>
          <a:prstGeom prst="rect">
            <a:avLst/>
          </a:prstGeom>
          <a:noFill/>
        </p:spPr>
      </p:pic>
      <p:sp>
        <p:nvSpPr>
          <p:cNvPr id="65555" name="AutoShape 19" descr="「Drupal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5557" name="Picture 21" descr="「Drupal」の画像検索結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7579">
            <a:off x="8698934" y="5578929"/>
            <a:ext cx="958510" cy="1019175"/>
          </a:xfrm>
          <a:prstGeom prst="rect">
            <a:avLst/>
          </a:prstGeom>
          <a:noFill/>
        </p:spPr>
      </p:pic>
      <p:pic>
        <p:nvPicPr>
          <p:cNvPr id="65559" name="Picture 23" descr="「Joomla」の画像検索結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2856" y="5006068"/>
            <a:ext cx="1031095" cy="886742"/>
          </a:xfrm>
          <a:prstGeom prst="rect">
            <a:avLst/>
          </a:prstGeom>
          <a:noFill/>
        </p:spPr>
      </p:pic>
      <p:pic>
        <p:nvPicPr>
          <p:cNvPr id="65561" name="Picture 25" descr="「XOOPS ロゴ」の画像検索結果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4370" y="5519057"/>
            <a:ext cx="857250" cy="857250"/>
          </a:xfrm>
          <a:prstGeom prst="rect">
            <a:avLst/>
          </a:prstGeom>
          <a:noFill/>
        </p:spPr>
      </p:pic>
      <p:pic>
        <p:nvPicPr>
          <p:cNvPr id="65563" name="Picture 27" descr="「concrete5 ロゴ」の画像検索結果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5540" y="5024573"/>
            <a:ext cx="2203450" cy="566602"/>
          </a:xfrm>
          <a:prstGeom prst="rect">
            <a:avLst/>
          </a:prstGeom>
          <a:noFill/>
        </p:spPr>
      </p:pic>
      <p:sp>
        <p:nvSpPr>
          <p:cNvPr id="23" name="テキスト ボックス 22"/>
          <p:cNvSpPr txBox="1"/>
          <p:nvPr/>
        </p:nvSpPr>
        <p:spPr>
          <a:xfrm>
            <a:off x="668115" y="4231822"/>
            <a:ext cx="4876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2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WEB</a:t>
            </a:r>
            <a:r>
              <a:rPr lang="ja-JP" altLang="en-US" sz="12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サイトを</a:t>
            </a:r>
            <a:endParaRPr lang="en-US" altLang="ja-JP" sz="1200" dirty="0" smtClean="0">
              <a:solidFill>
                <a:schemeClr val="bg1"/>
              </a:solidFill>
              <a:latin typeface="A-OTF UD新丸ゴ Pro DB" pitchFamily="34" charset="-128"/>
              <a:ea typeface="A-OTF UD新丸ゴ Pro DB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HTML</a:t>
            </a:r>
            <a:r>
              <a:rPr lang="ja-JP" altLang="en-US" sz="12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や</a:t>
            </a:r>
            <a:r>
              <a:rPr lang="en-US" altLang="ja-JP" sz="12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CSS</a:t>
            </a:r>
            <a:r>
              <a:rPr lang="ja-JP" altLang="en-US" sz="12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を触らずにデザインを修正したり</a:t>
            </a:r>
            <a:endParaRPr lang="en-US" altLang="ja-JP" sz="1200" dirty="0" smtClean="0">
              <a:solidFill>
                <a:schemeClr val="bg1"/>
              </a:solidFill>
              <a:latin typeface="A-OTF UD新丸ゴ Pro DB" pitchFamily="34" charset="-128"/>
              <a:ea typeface="A-OTF UD新丸ゴ Pro DB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コンテンツ（画像や文章）を編集したり</a:t>
            </a:r>
            <a:endParaRPr lang="en-US" altLang="ja-JP" sz="1200" dirty="0" smtClean="0">
              <a:solidFill>
                <a:schemeClr val="bg1"/>
              </a:solidFill>
              <a:latin typeface="A-OTF UD新丸ゴ Pro DB" pitchFamily="34" charset="-128"/>
              <a:ea typeface="A-OTF UD新丸ゴ Pro DB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さまざまな機能を管理画面で設定するだけで</a:t>
            </a:r>
            <a:endParaRPr lang="en-US" altLang="ja-JP" sz="1200" dirty="0" smtClean="0">
              <a:solidFill>
                <a:schemeClr val="bg1"/>
              </a:solidFill>
              <a:latin typeface="A-OTF UD新丸ゴ Pro DB" pitchFamily="34" charset="-128"/>
              <a:ea typeface="A-OTF UD新丸ゴ Pro DB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WEB</a:t>
            </a:r>
            <a:r>
              <a:rPr lang="ja-JP" altLang="en-US" sz="12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サイトを構築、管理できるシステム</a:t>
            </a:r>
            <a:endParaRPr kumimoji="1" lang="ja-JP" altLang="en-US" sz="1200" dirty="0" smtClean="0">
              <a:solidFill>
                <a:schemeClr val="bg1"/>
              </a:solidFill>
              <a:latin typeface="A-OTF UD新丸ゴ Pro DB" pitchFamily="34" charset="-128"/>
              <a:ea typeface="A-OTF UD新丸ゴ Pro DB" pitchFamily="34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8590" y="3179990"/>
            <a:ext cx="4895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kumimoji="1" lang="en-US" altLang="ja-JP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Contents Management System</a:t>
            </a:r>
          </a:p>
        </p:txBody>
      </p:sp>
      <p:pic>
        <p:nvPicPr>
          <p:cNvPr id="1026" name="Picture 2" descr="C:\Users\ytiur\Desktop\教室用\素材\WordPress-logotype-alternativ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6185" y="4961166"/>
            <a:ext cx="2771011" cy="1496346"/>
          </a:xfrm>
          <a:prstGeom prst="rect">
            <a:avLst/>
          </a:prstGeom>
          <a:noFill/>
        </p:spPr>
      </p:pic>
      <p:sp>
        <p:nvSpPr>
          <p:cNvPr id="25" name="テキスト ボックス 24"/>
          <p:cNvSpPr txBox="1"/>
          <p:nvPr/>
        </p:nvSpPr>
        <p:spPr>
          <a:xfrm>
            <a:off x="668115" y="2486025"/>
            <a:ext cx="4895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kumimoji="1" lang="en-US" altLang="ja-JP" sz="6000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CMS</a:t>
            </a: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CMS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とは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…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090558" y="530678"/>
            <a:ext cx="3453492" cy="266155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H" pitchFamily="34" charset="-128"/>
                <a:ea typeface="A-OTF UD新丸ゴ Pro H" pitchFamily="34" charset="-128"/>
              </a:rPr>
              <a:t>　・ホームページの構築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H" pitchFamily="34" charset="-128"/>
              <a:ea typeface="A-OTF UD新丸ゴ Pro H" pitchFamily="34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H" pitchFamily="34" charset="-128"/>
                <a:ea typeface="A-OTF UD新丸ゴ Pro H" pitchFamily="34" charset="-128"/>
              </a:rPr>
              <a:t>　・ブログの構築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H" pitchFamily="34" charset="-128"/>
              <a:ea typeface="A-OTF UD新丸ゴ Pro H" pitchFamily="34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H" pitchFamily="34" charset="-128"/>
                <a:ea typeface="A-OTF UD新丸ゴ Pro H" pitchFamily="34" charset="-128"/>
              </a:rPr>
              <a:t>　・ネットショップの構築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H" pitchFamily="34" charset="-128"/>
              <a:ea typeface="A-OTF UD新丸ゴ Pro H" pitchFamily="34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H" pitchFamily="34" charset="-128"/>
                <a:ea typeface="A-OTF UD新丸ゴ Pro H" pitchFamily="34" charset="-128"/>
              </a:rPr>
              <a:t>　・予約システムの構築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H" pitchFamily="34" charset="-128"/>
              <a:ea typeface="A-OTF UD新丸ゴ Pro H" pitchFamily="34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H" pitchFamily="34" charset="-128"/>
                <a:ea typeface="A-OTF UD新丸ゴ Pro H" pitchFamily="34" charset="-128"/>
              </a:rPr>
              <a:t>　・会員サイトの構築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A-OTF UD新丸ゴ Pro H" pitchFamily="34" charset="-128"/>
              <a:ea typeface="A-OTF UD新丸ゴ Pro H" pitchFamily="34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H" pitchFamily="34" charset="-128"/>
                <a:ea typeface="A-OTF UD新丸ゴ Pro H" pitchFamily="34" charset="-128"/>
              </a:rPr>
              <a:t>　・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H" pitchFamily="34" charset="-128"/>
                <a:ea typeface="A-OTF UD新丸ゴ Pro H" pitchFamily="34" charset="-128"/>
              </a:rPr>
              <a:t>SNS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H" pitchFamily="34" charset="-128"/>
                <a:ea typeface="A-OTF UD新丸ゴ Pro H" pitchFamily="34" charset="-128"/>
              </a:rPr>
              <a:t>サイトの構築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-OTF UD新丸ゴ Pro H" pitchFamily="34" charset="-128"/>
                <a:ea typeface="A-OTF UD新丸ゴ Pro H" pitchFamily="34" charset="-128"/>
              </a:rPr>
              <a:t>etc…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8590" y="3522892"/>
            <a:ext cx="4895849" cy="44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kumimoji="1" lang="ja-JP" altLang="en-US" dirty="0" smtClean="0">
                <a:solidFill>
                  <a:schemeClr val="bg1"/>
                </a:solidFill>
                <a:latin typeface="A-OTF UD新丸ゴ Pro DB" pitchFamily="34" charset="-128"/>
                <a:ea typeface="A-OTF UD新丸ゴ Pro DB" pitchFamily="34" charset="-128"/>
              </a:rPr>
              <a:t>コンテンツ管理システム</a:t>
            </a:r>
            <a:endParaRPr kumimoji="1" lang="en-US" altLang="ja-JP" dirty="0" smtClean="0">
              <a:solidFill>
                <a:schemeClr val="bg1"/>
              </a:solidFill>
              <a:latin typeface="A-OTF UD新丸ゴ Pro DB" pitchFamily="34" charset="-128"/>
              <a:ea typeface="A-OTF UD新丸ゴ Pro D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664776" y="1084488"/>
          <a:ext cx="10755700" cy="523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235"/>
                <a:gridCol w="1027941"/>
                <a:gridCol w="1422670"/>
                <a:gridCol w="1685928"/>
                <a:gridCol w="3116949"/>
                <a:gridCol w="1997977"/>
              </a:tblGrid>
              <a:tr h="52197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役割</a:t>
                      </a:r>
                      <a:endParaRPr kumimoji="1" lang="ja-JP" sz="1200" dirty="0">
                        <a:solidFill>
                          <a:schemeClr val="bg1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名称</a:t>
                      </a:r>
                      <a:endParaRPr kumimoji="1" lang="ja-JP" sz="1200" dirty="0">
                        <a:solidFill>
                          <a:schemeClr val="bg1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正式名称</a:t>
                      </a:r>
                      <a:endParaRPr kumimoji="1" lang="ja-JP" sz="1200" dirty="0">
                        <a:solidFill>
                          <a:schemeClr val="bg1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動作</a:t>
                      </a:r>
                      <a:endParaRPr kumimoji="1" lang="ja-JP" sz="1200" dirty="0">
                        <a:solidFill>
                          <a:schemeClr val="bg1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説明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例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1117905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ホームページ</a:t>
                      </a:r>
                      <a:endParaRPr lang="en-US" altLang="ja-JP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本体</a:t>
                      </a:r>
                      <a:endParaRPr kumimoji="1" lang="ja-JP" altLang="en-U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rgbClr val="00B0F0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HTML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solidFill>
                          <a:srgbClr val="00B0F0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dirty="0" smtClean="0">
                        <a:solidFill>
                          <a:srgbClr val="00B0F0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HyperText</a:t>
                      </a:r>
                      <a:r>
                        <a:rPr kumimoji="1" lang="en-US" altLang="ja-JP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 Markup Language</a:t>
                      </a:r>
                      <a:endParaRPr kumimoji="1" lang="ja-JP" altLang="en-U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ブラウザ</a:t>
                      </a:r>
                      <a:endParaRPr kumimoji="1" lang="ja-JP" altLang="en-U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ホームページの基本言語、</a:t>
                      </a:r>
                      <a:r>
                        <a:rPr lang="en-US" altLang="ja-JP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html</a:t>
                      </a: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ファイルそのもの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一般的なホームページ</a:t>
                      </a:r>
                    </a:p>
                  </a:txBody>
                  <a:tcPr marL="68580" marR="68580" marT="9525" marB="0" anchor="ctr"/>
                </a:tc>
              </a:tr>
              <a:tr h="1358978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rgbClr val="00B0F0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PHP</a:t>
                      </a:r>
                      <a:r>
                        <a:rPr kumimoji="1" lang="ja-JP" altLang="en-US" sz="1200" b="0" kern="1200" dirty="0" smtClean="0">
                          <a:solidFill>
                            <a:srgbClr val="00B0F0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1200" b="0" kern="1200" dirty="0" smtClean="0">
                          <a:solidFill>
                            <a:srgbClr val="00B0F0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Perl</a:t>
                      </a:r>
                      <a:r>
                        <a:rPr kumimoji="1" lang="ja-JP" altLang="en-US" sz="1200" b="0" kern="1200" dirty="0" smtClean="0">
                          <a:solidFill>
                            <a:srgbClr val="00B0F0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など</a:t>
                      </a:r>
                      <a:endParaRPr kumimoji="1" lang="en-US" altLang="ja-JP" sz="1200" b="0" kern="1200" dirty="0" smtClean="0">
                        <a:solidFill>
                          <a:srgbClr val="00B0F0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kern="1200" dirty="0" smtClean="0">
                        <a:solidFill>
                          <a:srgbClr val="00B0F0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PHP Hypertext Preprocessor</a:t>
                      </a:r>
                      <a:endParaRPr kumimoji="1" lang="ja-JP" altLang="en-US" sz="12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プログラム：サーバー</a:t>
                      </a:r>
                      <a:endParaRPr lang="en-US" altLang="ja-JP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  <a:p>
                      <a:pPr algn="l"/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表示：ブラウザ</a:t>
                      </a:r>
                      <a:endParaRPr kumimoji="1" lang="ja-JP" altLang="en-US" sz="12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プログラミング言語、サーバー側でプログラムが</a:t>
                      </a:r>
                      <a:r>
                        <a:rPr lang="en-US" altLang="ja-JP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HTML</a:t>
                      </a: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を作成する</a:t>
                      </a:r>
                      <a:endParaRPr lang="ja-JP" alt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お知らせ、お問い合わせ、予約システム、各種</a:t>
                      </a:r>
                      <a:r>
                        <a:rPr lang="en-US" altLang="ja-JP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CMS</a:t>
                      </a: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（</a:t>
                      </a:r>
                      <a:r>
                        <a:rPr lang="en-US" altLang="ja-JP" sz="12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WordPress</a:t>
                      </a: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）</a:t>
                      </a:r>
                      <a:endParaRPr lang="ja-JP" alt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111790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ホームページに</a:t>
                      </a:r>
                      <a:endParaRPr kumimoji="1" lang="en-US" altLang="ja-JP" sz="12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見た目を与える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rgbClr val="00B0F0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CSS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kern="1200" dirty="0" smtClean="0">
                        <a:solidFill>
                          <a:srgbClr val="00B0F0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kern="1200" dirty="0" smtClean="0">
                        <a:solidFill>
                          <a:srgbClr val="00B0F0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Cascading Style Sheets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スタイルシート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ブラウザ</a:t>
                      </a:r>
                      <a:endParaRPr kumimoji="1" lang="ja-JP" altLang="en-U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ホームページ本体の見た目を変更することができる</a:t>
                      </a:r>
                      <a:endParaRPr lang="ja-JP" alt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色、文字サイズ、フォント、枠線</a:t>
                      </a:r>
                      <a:endParaRPr lang="ja-JP" alt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111790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ホームページに</a:t>
                      </a:r>
                      <a:endParaRPr kumimoji="1" lang="en-US" altLang="ja-JP" sz="12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機能を与える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rgbClr val="00B0F0"/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JavaScript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solidFill>
                          <a:srgbClr val="00B0F0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dirty="0" smtClean="0">
                        <a:solidFill>
                          <a:srgbClr val="00B0F0"/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-OTF UD新丸ゴ Pro B" pitchFamily="34" charset="-128"/>
                          <a:ea typeface="A-OTF UD新丸ゴ Pro B" pitchFamily="34" charset="-128"/>
                          <a:cs typeface="Meiryo UI" panose="020B0604030504040204" pitchFamily="50" charset="-128"/>
                        </a:rPr>
                        <a:t>ー</a:t>
                      </a:r>
                      <a:endParaRPr kumimoji="1" lang="ja-JP" altLang="en-U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-OTF UD新丸ゴ Pro B" pitchFamily="34" charset="-128"/>
                        <a:ea typeface="A-OTF UD新丸ゴ Pro 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ブラウザ</a:t>
                      </a:r>
                      <a:endParaRPr lang="en-US" altLang="ja-JP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ホームページ本体をプログラムによって変えることができる</a:t>
                      </a:r>
                      <a:endParaRPr lang="ja-JP" alt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-OTF UD新丸ゴ Pro B" pitchFamily="34" charset="-128"/>
                          <a:ea typeface="A-OTF UD新丸ゴ Pro B" pitchFamily="34" charset="-128"/>
                        </a:rPr>
                        <a:t>アニメーション、画面の動き、ボタンクリック</a:t>
                      </a:r>
                      <a:endParaRPr lang="ja-JP" alt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-OTF UD新丸ゴ Pro B" pitchFamily="34" charset="-128"/>
                        <a:ea typeface="A-OTF UD新丸ゴ Pro B" pitchFamily="34" charset="-128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39938" name="AutoShape 2" descr="「HTML ロゴ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9940" name="Picture 4" descr="「HTML ロゴ」の画像検索結果"/>
          <p:cNvPicPr>
            <a:picLocks noChangeAspect="1" noChangeArrowheads="1"/>
          </p:cNvPicPr>
          <p:nvPr/>
        </p:nvPicPr>
        <p:blipFill>
          <a:blip r:embed="rId2" cstate="print"/>
          <a:srcRect l="65100"/>
          <a:stretch>
            <a:fillRect/>
          </a:stretch>
        </p:blipFill>
        <p:spPr bwMode="auto">
          <a:xfrm>
            <a:off x="2491468" y="5627915"/>
            <a:ext cx="348850" cy="561976"/>
          </a:xfrm>
          <a:prstGeom prst="rect">
            <a:avLst/>
          </a:prstGeom>
          <a:noFill/>
        </p:spPr>
      </p:pic>
      <p:sp>
        <p:nvSpPr>
          <p:cNvPr id="39944" name="AutoShape 8" descr="PHP logo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" name="Picture 4" descr="「HTML ロゴ」の画像検索結果"/>
          <p:cNvPicPr>
            <a:picLocks noChangeAspect="1" noChangeArrowheads="1"/>
          </p:cNvPicPr>
          <p:nvPr/>
        </p:nvPicPr>
        <p:blipFill>
          <a:blip r:embed="rId3" cstate="print"/>
          <a:srcRect l="34593" r="33811"/>
          <a:stretch>
            <a:fillRect/>
          </a:stretch>
        </p:blipFill>
        <p:spPr bwMode="auto">
          <a:xfrm>
            <a:off x="2521404" y="4490356"/>
            <a:ext cx="332973" cy="592499"/>
          </a:xfrm>
          <a:prstGeom prst="rect">
            <a:avLst/>
          </a:prstGeom>
          <a:noFill/>
        </p:spPr>
      </p:pic>
      <p:pic>
        <p:nvPicPr>
          <p:cNvPr id="14" name="Picture 4" descr="「HTML ロゴ」の画像検索結果"/>
          <p:cNvPicPr>
            <a:picLocks noChangeAspect="1" noChangeArrowheads="1"/>
          </p:cNvPicPr>
          <p:nvPr/>
        </p:nvPicPr>
        <p:blipFill>
          <a:blip r:embed="rId4" cstate="print"/>
          <a:srcRect r="65407"/>
          <a:stretch>
            <a:fillRect/>
          </a:stretch>
        </p:blipFill>
        <p:spPr bwMode="auto">
          <a:xfrm>
            <a:off x="2458116" y="2035628"/>
            <a:ext cx="382139" cy="621074"/>
          </a:xfrm>
          <a:prstGeom prst="rect">
            <a:avLst/>
          </a:prstGeom>
          <a:noFill/>
        </p:spPr>
      </p:pic>
      <p:sp>
        <p:nvSpPr>
          <p:cNvPr id="39950" name="AutoShape 14" descr="「PHP　ロゴ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52" name="AutoShape 16" descr="「PHP　ロゴ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9954" name="Picture 18" descr="「PHP　ロゴ」の画像検索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7148" y="3492955"/>
            <a:ext cx="568324" cy="568324"/>
          </a:xfrm>
          <a:prstGeom prst="rect">
            <a:avLst/>
          </a:prstGeom>
          <a:noFill/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ホームページ作成の技術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9487779"/>
              </p:ext>
            </p:extLst>
          </p:nvPr>
        </p:nvGraphicFramePr>
        <p:xfrm>
          <a:off x="683304" y="1243469"/>
          <a:ext cx="8853989" cy="5075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0"/>
                <a:gridCol w="763590"/>
                <a:gridCol w="763590"/>
                <a:gridCol w="763590"/>
                <a:gridCol w="763590"/>
                <a:gridCol w="763590"/>
                <a:gridCol w="4206859"/>
              </a:tblGrid>
              <a:tr h="78493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種類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難易度</a:t>
                      </a:r>
                      <a:endParaRPr kumimoji="1" lang="ja-JP" sz="12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コスト</a:t>
                      </a:r>
                      <a:endParaRPr kumimoji="1" lang="ja-JP" sz="12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自由な</a:t>
                      </a:r>
                      <a:endParaRPr kumimoji="1" lang="en-US" altLang="ja-JP" sz="1200" dirty="0" smtClean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デザイン</a:t>
                      </a:r>
                      <a:endParaRPr kumimoji="1" lang="ja-JP" sz="12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初心者</a:t>
                      </a:r>
                      <a:endParaRPr kumimoji="1" lang="en-US" altLang="ja-JP" sz="1200" dirty="0" smtClean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おすすめ</a:t>
                      </a:r>
                      <a:endParaRPr kumimoji="1" lang="en-US" altLang="ja-JP" sz="1200" dirty="0" smtClean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中上級者</a:t>
                      </a:r>
                      <a:endParaRPr kumimoji="1" lang="en-US" altLang="ja-JP" sz="1200" dirty="0" smtClean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おすすめ</a:t>
                      </a:r>
                      <a:endParaRPr kumimoji="1" lang="en-US" altLang="ja-JP" sz="1200" dirty="0" smtClean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説明</a:t>
                      </a:r>
                      <a:endParaRPr kumimoji="1" lang="ja-JP" sz="140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</a:tr>
              <a:tr h="79561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WEB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サービス</a:t>
                      </a:r>
                      <a:endParaRPr kumimoji="1" lang="ja-JP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低</a:t>
                      </a:r>
                      <a:endParaRPr kumimoji="1" lang="ja-JP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無料～</a:t>
                      </a:r>
                      <a:endParaRPr kumimoji="1" lang="ja-JP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△</a:t>
                      </a:r>
                      <a:endParaRPr kumimoji="1" lang="ja-JP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◎</a:t>
                      </a:r>
                      <a:endParaRPr kumimoji="1" lang="ja-JP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Wix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・</a:t>
                      </a:r>
                      <a:r>
                        <a:rPr lang="en-US" altLang="ja-JP" sz="12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Jindo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・アメブロ・</a:t>
                      </a:r>
                      <a:r>
                        <a:rPr lang="en-US" altLang="ja-JP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Base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・</a:t>
                      </a:r>
                      <a:r>
                        <a:rPr lang="en-US" altLang="ja-JP" sz="12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MakeShop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・</a:t>
                      </a:r>
                      <a:r>
                        <a:rPr lang="en-US" altLang="ja-JP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SNS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・</a:t>
                      </a:r>
                      <a:r>
                        <a:rPr lang="en-US" altLang="ja-JP" sz="12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minne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・メルカリなど</a:t>
                      </a:r>
                    </a:p>
                  </a:txBody>
                  <a:tcPr marL="68580" marR="68580" marT="9525" marB="0" anchor="ctr"/>
                </a:tc>
              </a:tr>
              <a:tr h="76042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CMS</a:t>
                      </a:r>
                      <a:endParaRPr kumimoji="1" lang="ja-JP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中</a:t>
                      </a:r>
                      <a:endParaRPr kumimoji="1" lang="ja-JP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無料～</a:t>
                      </a:r>
                      <a:endParaRPr kumimoji="1" lang="ja-JP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◎</a:t>
                      </a:r>
                      <a:endParaRPr kumimoji="1" lang="ja-JP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WordPress</a:t>
                      </a:r>
                      <a:r>
                        <a:rPr kumimoji="1" lang="ja-JP" altLang="en-US" sz="1200" b="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、</a:t>
                      </a:r>
                      <a:r>
                        <a:rPr kumimoji="1" lang="en-US" altLang="ja-JP" sz="12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Movable Type</a:t>
                      </a:r>
                      <a:r>
                        <a:rPr kumimoji="1" lang="ja-JP" altLang="en-US" sz="1200" b="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、</a:t>
                      </a:r>
                      <a:r>
                        <a:rPr kumimoji="1" lang="en-US" altLang="ja-JP" sz="12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EC-CUBE </a:t>
                      </a:r>
                      <a:r>
                        <a:rPr kumimoji="1" lang="ja-JP" altLang="en-US" sz="1200" b="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、</a:t>
                      </a:r>
                      <a:r>
                        <a:rPr kumimoji="1" lang="en-US" altLang="ja-JP" sz="1200" b="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baserCMS</a:t>
                      </a:r>
                      <a:r>
                        <a:rPr kumimoji="1" lang="ja-JP" altLang="en-US" sz="12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  <a:cs typeface="+mn-cs"/>
                        </a:rPr>
                        <a:t>など</a:t>
                      </a:r>
                    </a:p>
                  </a:txBody>
                  <a:tcPr marL="68580" marR="68580" marT="9525" marB="0" anchor="ctr"/>
                </a:tc>
              </a:tr>
              <a:tr h="678650"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コーディング</a:t>
                      </a:r>
                    </a:p>
                  </a:txBody>
                  <a:tcPr marL="68580" marR="68580" marT="9525" marB="0" vert="eaVert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中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有料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○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△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×</a:t>
                      </a:r>
                      <a:endParaRPr kumimoji="1" lang="ja-JP" altLang="en-US" sz="1800" b="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ホームページ作成ソフトを使用して作成</a:t>
                      </a:r>
                      <a:endParaRPr lang="en-US" altLang="ja-JP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（ホームページビルダー、</a:t>
                      </a:r>
                      <a:r>
                        <a:rPr lang="en-US" altLang="ja-JP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Dream</a:t>
                      </a:r>
                      <a:r>
                        <a:rPr lang="ja-JP" altLang="en-US" sz="12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ｗ</a:t>
                      </a:r>
                      <a:r>
                        <a:rPr lang="en-US" altLang="ja-JP" sz="12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eaver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など）</a:t>
                      </a:r>
                    </a:p>
                  </a:txBody>
                  <a:tcPr marL="68580" marR="68580" marT="9525" marB="0" anchor="ctr"/>
                </a:tc>
              </a:tr>
              <a:tr h="69877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 smtClean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中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無料・有料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○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△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18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-OTF UD新丸ゴ Pro DB" pitchFamily="34" charset="-128"/>
                        <a:ea typeface="A-OTF UD新丸ゴ Pro DB" pitchFamily="34" charset="-128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テンプレートを使用して作成</a:t>
                      </a:r>
                      <a:endParaRPr lang="ja-JP" alt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678650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8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高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無料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○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△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○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フレームワークを使用して作成（</a:t>
                      </a:r>
                      <a:r>
                        <a:rPr lang="en-US" altLang="ja-JP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Bootstrap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など）</a:t>
                      </a:r>
                      <a:endParaRPr lang="ja-JP" alt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-OTF UD新丸ゴ Pro DB" pitchFamily="34" charset="-128"/>
                        <a:ea typeface="A-OTF UD新丸ゴ Pro DB" pitchFamily="34" charset="-128"/>
                      </a:endParaRPr>
                    </a:p>
                  </a:txBody>
                  <a:tcPr marL="68580" marR="68580" marT="9525" marB="0" anchor="ctr"/>
                </a:tc>
              </a:tr>
              <a:tr h="678650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sz="1800" dirty="0">
                        <a:effectLst/>
                        <a:latin typeface="+mj-ea"/>
                        <a:ea typeface="+mj-ea"/>
                        <a:cs typeface="Meiryo UI" panose="020B0604030504040204" pitchFamily="50" charset="-128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高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無料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○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△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-OTF UD新丸ゴ Pro DB" pitchFamily="34" charset="-128"/>
                          <a:ea typeface="A-OTF UD新丸ゴ Pro DB" pitchFamily="34" charset="-128"/>
                          <a:cs typeface="Meiryo UI" panose="020B0604030504040204" pitchFamily="50" charset="-128"/>
                        </a:rPr>
                        <a:t>○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HTML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（</a:t>
                      </a:r>
                      <a:r>
                        <a:rPr lang="en-US" altLang="ja-JP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PHP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）・</a:t>
                      </a:r>
                      <a:r>
                        <a:rPr lang="en-US" altLang="ja-JP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CSS</a:t>
                      </a:r>
                      <a:r>
                        <a:rPr lang="ja-JP" alt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-OTF UD新丸ゴ Pro DB" pitchFamily="34" charset="-128"/>
                          <a:ea typeface="A-OTF UD新丸ゴ Pro DB" pitchFamily="34" charset="-128"/>
                        </a:rPr>
                        <a:t>で０から作成</a:t>
                      </a: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559130" y="468088"/>
            <a:ext cx="8598907" cy="561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-OTF UD新丸ゴ Pro H" pitchFamily="34" charset="-128"/>
                <a:ea typeface="A-OTF UD新丸ゴ Pro H" pitchFamily="34" charset="-128"/>
                <a:cs typeface="Meiryo UI" panose="020B0604030504040204" pitchFamily="50" charset="-128"/>
              </a:rPr>
              <a:t>ホームページ作成の種類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-OTF UD新丸ゴ Pro H" pitchFamily="34" charset="-128"/>
              <a:ea typeface="A-OTF UD新丸ゴ Pro H" pitchFamily="34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18065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1119c2e5-8fb9-4d5f-baf1-202c530f2c34" xsi:nil="true"/>
    <AssetExpire xmlns="1119c2e5-8fb9-4d5f-baf1-202c530f2c34">2029-01-01T08:00:00+00:00</AssetExpire>
    <CampaignTagsTaxHTField0 xmlns="1119c2e5-8fb9-4d5f-baf1-202c530f2c34">
      <Terms xmlns="http://schemas.microsoft.com/office/infopath/2007/PartnerControls"/>
    </CampaignTagsTaxHTField0>
    <IntlLangReviewDate xmlns="1119c2e5-8fb9-4d5f-baf1-202c530f2c34" xsi:nil="true"/>
    <TPFriendlyName xmlns="1119c2e5-8fb9-4d5f-baf1-202c530f2c34" xsi:nil="true"/>
    <IntlLangReview xmlns="1119c2e5-8fb9-4d5f-baf1-202c530f2c34">false</IntlLangReview>
    <LocLastLocAttemptVersionLookup xmlns="1119c2e5-8fb9-4d5f-baf1-202c530f2c34">854457</LocLastLocAttemptVersionLookup>
    <PolicheckWords xmlns="1119c2e5-8fb9-4d5f-baf1-202c530f2c34" xsi:nil="true"/>
    <SubmitterId xmlns="1119c2e5-8fb9-4d5f-baf1-202c530f2c34" xsi:nil="true"/>
    <AcquiredFrom xmlns="1119c2e5-8fb9-4d5f-baf1-202c530f2c34">Internal MS</AcquiredFrom>
    <EditorialStatus xmlns="1119c2e5-8fb9-4d5f-baf1-202c530f2c34">Complete</EditorialStatus>
    <Markets xmlns="1119c2e5-8fb9-4d5f-baf1-202c530f2c34"/>
    <OriginAsset xmlns="1119c2e5-8fb9-4d5f-baf1-202c530f2c34" xsi:nil="true"/>
    <AssetStart xmlns="1119c2e5-8fb9-4d5f-baf1-202c530f2c34">2012-08-29T22:50:00+00:00</AssetStart>
    <FriendlyTitle xmlns="1119c2e5-8fb9-4d5f-baf1-202c530f2c34" xsi:nil="true"/>
    <MarketSpecific xmlns="1119c2e5-8fb9-4d5f-baf1-202c530f2c34">false</MarketSpecific>
    <TPNamespace xmlns="1119c2e5-8fb9-4d5f-baf1-202c530f2c34" xsi:nil="true"/>
    <PublishStatusLookup xmlns="1119c2e5-8fb9-4d5f-baf1-202c530f2c34">
      <Value>622701</Value>
    </PublishStatusLookup>
    <APAuthor xmlns="1119c2e5-8fb9-4d5f-baf1-202c530f2c34">
      <UserInfo>
        <DisplayName>REDMOND\kristaa</DisplayName>
        <AccountId>136</AccountId>
        <AccountType/>
      </UserInfo>
    </APAuthor>
    <TPCommandLine xmlns="1119c2e5-8fb9-4d5f-baf1-202c530f2c34" xsi:nil="true"/>
    <IntlLangReviewer xmlns="1119c2e5-8fb9-4d5f-baf1-202c530f2c34" xsi:nil="true"/>
    <OpenTemplate xmlns="1119c2e5-8fb9-4d5f-baf1-202c530f2c34">true</OpenTemplate>
    <CSXSubmissionDate xmlns="1119c2e5-8fb9-4d5f-baf1-202c530f2c34" xsi:nil="true"/>
    <TaxCatchAll xmlns="1119c2e5-8fb9-4d5f-baf1-202c530f2c34"/>
    <Manager xmlns="1119c2e5-8fb9-4d5f-baf1-202c530f2c34" xsi:nil="true"/>
    <NumericId xmlns="1119c2e5-8fb9-4d5f-baf1-202c530f2c34" xsi:nil="true"/>
    <ParentAssetId xmlns="1119c2e5-8fb9-4d5f-baf1-202c530f2c34" xsi:nil="true"/>
    <OriginalSourceMarket xmlns="1119c2e5-8fb9-4d5f-baf1-202c530f2c34">english</OriginalSourceMarket>
    <ApprovalStatus xmlns="1119c2e5-8fb9-4d5f-baf1-202c530f2c34">InProgress</ApprovalStatus>
    <TPComponent xmlns="1119c2e5-8fb9-4d5f-baf1-202c530f2c34" xsi:nil="true"/>
    <EditorialTags xmlns="1119c2e5-8fb9-4d5f-baf1-202c530f2c34" xsi:nil="true"/>
    <TPExecutable xmlns="1119c2e5-8fb9-4d5f-baf1-202c530f2c34" xsi:nil="true"/>
    <TPLaunchHelpLink xmlns="1119c2e5-8fb9-4d5f-baf1-202c530f2c34" xsi:nil="true"/>
    <LocComments xmlns="1119c2e5-8fb9-4d5f-baf1-202c530f2c34" xsi:nil="true"/>
    <LocRecommendedHandoff xmlns="1119c2e5-8fb9-4d5f-baf1-202c530f2c34" xsi:nil="true"/>
    <SourceTitle xmlns="1119c2e5-8fb9-4d5f-baf1-202c530f2c34" xsi:nil="true"/>
    <CSXUpdate xmlns="1119c2e5-8fb9-4d5f-baf1-202c530f2c34">false</CSXUpdate>
    <IntlLocPriority xmlns="1119c2e5-8fb9-4d5f-baf1-202c530f2c34" xsi:nil="true"/>
    <UAProjectedTotalWords xmlns="1119c2e5-8fb9-4d5f-baf1-202c530f2c34" xsi:nil="true"/>
    <AssetType xmlns="1119c2e5-8fb9-4d5f-baf1-202c530f2c34">TP</AssetType>
    <MachineTranslated xmlns="1119c2e5-8fb9-4d5f-baf1-202c530f2c34">false</MachineTranslated>
    <OutputCachingOn xmlns="1119c2e5-8fb9-4d5f-baf1-202c530f2c34">false</OutputCachingOn>
    <TemplateStatus xmlns="1119c2e5-8fb9-4d5f-baf1-202c530f2c34">Complete</TemplateStatus>
    <IsSearchable xmlns="1119c2e5-8fb9-4d5f-baf1-202c530f2c34">true</IsSearchable>
    <ContentItem xmlns="1119c2e5-8fb9-4d5f-baf1-202c530f2c34" xsi:nil="true"/>
    <HandoffToMSDN xmlns="1119c2e5-8fb9-4d5f-baf1-202c530f2c34" xsi:nil="true"/>
    <ShowIn xmlns="1119c2e5-8fb9-4d5f-baf1-202c530f2c34">Show everywhere</ShowIn>
    <ThumbnailAssetId xmlns="1119c2e5-8fb9-4d5f-baf1-202c530f2c34" xsi:nil="true"/>
    <UALocComments xmlns="1119c2e5-8fb9-4d5f-baf1-202c530f2c34" xsi:nil="true"/>
    <UALocRecommendation xmlns="1119c2e5-8fb9-4d5f-baf1-202c530f2c34">Localize</UALocRecommendation>
    <LastModifiedDateTime xmlns="1119c2e5-8fb9-4d5f-baf1-202c530f2c34" xsi:nil="true"/>
    <LegacyData xmlns="1119c2e5-8fb9-4d5f-baf1-202c530f2c34" xsi:nil="true"/>
    <LocManualTestRequired xmlns="1119c2e5-8fb9-4d5f-baf1-202c530f2c34">false</LocManualTestRequired>
    <LocMarketGroupTiers2 xmlns="1119c2e5-8fb9-4d5f-baf1-202c530f2c34" xsi:nil="true"/>
    <ClipArtFilename xmlns="1119c2e5-8fb9-4d5f-baf1-202c530f2c34" xsi:nil="true"/>
    <TPApplication xmlns="1119c2e5-8fb9-4d5f-baf1-202c530f2c34" xsi:nil="true"/>
    <CSXHash xmlns="1119c2e5-8fb9-4d5f-baf1-202c530f2c34" xsi:nil="true"/>
    <DirectSourceMarket xmlns="1119c2e5-8fb9-4d5f-baf1-202c530f2c34">english</DirectSourceMarket>
    <PrimaryImageGen xmlns="1119c2e5-8fb9-4d5f-baf1-202c530f2c34">true</PrimaryImageGen>
    <PlannedPubDate xmlns="1119c2e5-8fb9-4d5f-baf1-202c530f2c34" xsi:nil="true"/>
    <CSXSubmissionMarket xmlns="1119c2e5-8fb9-4d5f-baf1-202c530f2c34" xsi:nil="true"/>
    <Downloads xmlns="1119c2e5-8fb9-4d5f-baf1-202c530f2c34">0</Downloads>
    <ArtSampleDocs xmlns="1119c2e5-8fb9-4d5f-baf1-202c530f2c34" xsi:nil="true"/>
    <TrustLevel xmlns="1119c2e5-8fb9-4d5f-baf1-202c530f2c34">1 Microsoft Managed Content</TrustLevel>
    <BlockPublish xmlns="1119c2e5-8fb9-4d5f-baf1-202c530f2c34">false</BlockPublish>
    <TPLaunchHelpLinkType xmlns="1119c2e5-8fb9-4d5f-baf1-202c530f2c34">Template</TPLaunchHelpLinkType>
    <LocalizationTagsTaxHTField0 xmlns="1119c2e5-8fb9-4d5f-baf1-202c530f2c34">
      <Terms xmlns="http://schemas.microsoft.com/office/infopath/2007/PartnerControls"/>
    </LocalizationTagsTaxHTField0>
    <BusinessGroup xmlns="1119c2e5-8fb9-4d5f-baf1-202c530f2c34" xsi:nil="true"/>
    <Providers xmlns="1119c2e5-8fb9-4d5f-baf1-202c530f2c34" xsi:nil="true"/>
    <TemplateTemplateType xmlns="1119c2e5-8fb9-4d5f-baf1-202c530f2c34">PowerPoint Presentation Template</TemplateTemplateType>
    <TimesCloned xmlns="1119c2e5-8fb9-4d5f-baf1-202c530f2c34" xsi:nil="true"/>
    <TPAppVersion xmlns="1119c2e5-8fb9-4d5f-baf1-202c530f2c34" xsi:nil="true"/>
    <VoteCount xmlns="1119c2e5-8fb9-4d5f-baf1-202c530f2c34" xsi:nil="true"/>
    <AverageRating xmlns="1119c2e5-8fb9-4d5f-baf1-202c530f2c34" xsi:nil="true"/>
    <FeatureTagsTaxHTField0 xmlns="1119c2e5-8fb9-4d5f-baf1-202c530f2c34">
      <Terms xmlns="http://schemas.microsoft.com/office/infopath/2007/PartnerControls"/>
    </FeatureTagsTaxHTField0>
    <Provider xmlns="1119c2e5-8fb9-4d5f-baf1-202c530f2c34" xsi:nil="true"/>
    <UACurrentWords xmlns="1119c2e5-8fb9-4d5f-baf1-202c530f2c34" xsi:nil="true"/>
    <AssetId xmlns="1119c2e5-8fb9-4d5f-baf1-202c530f2c34">TP103418064</AssetId>
    <TPClientViewer xmlns="1119c2e5-8fb9-4d5f-baf1-202c530f2c34" xsi:nil="true"/>
    <DSATActionTaken xmlns="1119c2e5-8fb9-4d5f-baf1-202c530f2c34" xsi:nil="true"/>
    <APEditor xmlns="1119c2e5-8fb9-4d5f-baf1-202c530f2c34">
      <UserInfo>
        <DisplayName/>
        <AccountId xsi:nil="true"/>
        <AccountType/>
      </UserInfo>
    </APEditor>
    <TPInstallLocation xmlns="1119c2e5-8fb9-4d5f-baf1-202c530f2c34" xsi:nil="true"/>
    <OOCacheId xmlns="1119c2e5-8fb9-4d5f-baf1-202c530f2c34" xsi:nil="true"/>
    <IsDeleted xmlns="1119c2e5-8fb9-4d5f-baf1-202c530f2c34">false</IsDeleted>
    <PublishTargets xmlns="1119c2e5-8fb9-4d5f-baf1-202c530f2c34">OfficeOnlineVNext</PublishTargets>
    <ApprovalLog xmlns="1119c2e5-8fb9-4d5f-baf1-202c530f2c34" xsi:nil="true"/>
    <BugNumber xmlns="1119c2e5-8fb9-4d5f-baf1-202c530f2c34" xsi:nil="true"/>
    <CrawlForDependencies xmlns="1119c2e5-8fb9-4d5f-baf1-202c530f2c34">false</CrawlForDependencies>
    <InternalTagsTaxHTField0 xmlns="1119c2e5-8fb9-4d5f-baf1-202c530f2c34">
      <Terms xmlns="http://schemas.microsoft.com/office/infopath/2007/PartnerControls"/>
    </InternalTagsTaxHTField0>
    <LastHandOff xmlns="1119c2e5-8fb9-4d5f-baf1-202c530f2c34" xsi:nil="true"/>
    <Milestone xmlns="1119c2e5-8fb9-4d5f-baf1-202c530f2c34" xsi:nil="true"/>
    <OriginalRelease xmlns="1119c2e5-8fb9-4d5f-baf1-202c530f2c34">15</OriginalRelease>
    <RecommendationsModifier xmlns="1119c2e5-8fb9-4d5f-baf1-202c530f2c34" xsi:nil="true"/>
    <ScenarioTagsTaxHTField0 xmlns="1119c2e5-8fb9-4d5f-baf1-202c530f2c34">
      <Terms xmlns="http://schemas.microsoft.com/office/infopath/2007/PartnerControls"/>
    </ScenarioTagsTaxHTField0>
    <UANotes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33AF1BC1-C96D-44EA-B837-36B97411F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91B05-EE62-488D-A77F-C7BE0D6F624B}">
  <ds:schemaRefs>
    <ds:schemaRef ds:uri="http://schemas.microsoft.com/office/2006/metadata/properties"/>
    <ds:schemaRef ds:uri="http://schemas.microsoft.com/office/infopath/2007/PartnerControls"/>
    <ds:schemaRef ds:uri="1119c2e5-8fb9-4d5f-baf1-202c530f2c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大宮ユニオン</Template>
  <TotalTime>21312</TotalTime>
  <Words>2125</Words>
  <Application>Microsoft Office PowerPoint</Application>
  <PresentationFormat>ユーザー設定</PresentationFormat>
  <Paragraphs>602</Paragraphs>
  <Slides>35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TF03418065</vt:lpstr>
      <vt:lpstr>nana.ホームページ作成教室</vt:lpstr>
      <vt:lpstr>チェック表　WordPressカリキュラム　入門編</vt:lpstr>
      <vt:lpstr>WordPressの基礎知識</vt:lpstr>
      <vt:lpstr>WordPress とは</vt:lpstr>
      <vt:lpstr>WordPress 一強時代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WordPressの環境と仕組み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WordPress設定・用語 チェックリスト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WEBサイトの構想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大宮ユニオン  &lt;年&gt; 年度販売提案</dc:title>
  <dc:creator>C Y</dc:creator>
  <cp:lastModifiedBy>C Y</cp:lastModifiedBy>
  <cp:revision>973</cp:revision>
  <dcterms:created xsi:type="dcterms:W3CDTF">2019-04-28T01:48:43Z</dcterms:created>
  <dcterms:modified xsi:type="dcterms:W3CDTF">2020-05-11T16:46:25Z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